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2803763" cy="32075438"/>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103">
          <p15:clr>
            <a:srgbClr val="A4A3A4"/>
          </p15:clr>
        </p15:guide>
        <p15:guide id="2" pos="13482">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0000"/>
    <a:srgbClr val="990000"/>
    <a:srgbClr val="CC0099"/>
    <a:srgbClr val="00FF00"/>
    <a:srgbClr val="000099"/>
    <a:srgbClr val="0000FF"/>
    <a:srgbClr val="CC00CC"/>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41" autoAdjust="0"/>
    <p:restoredTop sz="94636" autoAdjust="0"/>
  </p:normalViewPr>
  <p:slideViewPr>
    <p:cSldViewPr>
      <p:cViewPr>
        <p:scale>
          <a:sx n="48" d="100"/>
          <a:sy n="48" d="100"/>
        </p:scale>
        <p:origin x="816" y="-2430"/>
      </p:cViewPr>
      <p:guideLst>
        <p:guide orient="horz" pos="10103"/>
        <p:guide pos="134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846"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CF5E6228-FFEE-4586-B037-FA905113B69D}"/>
              </a:ext>
            </a:extLst>
          </p:cNvPr>
          <p:cNvSpPr>
            <a:spLocks noGrp="1" noChangeArrowheads="1"/>
          </p:cNvSpPr>
          <p:nvPr>
            <p:ph type="hdr" sz="quarter"/>
          </p:nvPr>
        </p:nvSpPr>
        <p:spPr bwMode="auto">
          <a:xfrm>
            <a:off x="0" y="0"/>
            <a:ext cx="2971800" cy="515938"/>
          </a:xfrm>
          <a:prstGeom prst="rect">
            <a:avLst/>
          </a:prstGeom>
          <a:noFill/>
          <a:ln w="9525">
            <a:noFill/>
            <a:miter lim="800000"/>
            <a:headEnd/>
            <a:tailEnd/>
          </a:ln>
          <a:effectLst/>
        </p:spPr>
        <p:txBody>
          <a:bodyPr vert="horz" wrap="square" lIns="78148" tIns="39074" rIns="78148" bIns="39074" numCol="1" anchor="t" anchorCtr="0" compatLnSpc="1">
            <a:prstTxWarp prst="textNoShape">
              <a:avLst/>
            </a:prstTxWarp>
          </a:bodyPr>
          <a:lstStyle>
            <a:lvl1pPr defTabSz="781050" eaLnBrk="1" hangingPunct="1">
              <a:defRPr sz="1000">
                <a:latin typeface="Times New Roman" pitchFamily="18" charset="0"/>
                <a:ea typeface="+mn-ea"/>
                <a:cs typeface="+mn-cs"/>
              </a:defRPr>
            </a:lvl1pPr>
          </a:lstStyle>
          <a:p>
            <a:pPr>
              <a:defRPr/>
            </a:pPr>
            <a:endParaRPr lang="en-US"/>
          </a:p>
        </p:txBody>
      </p:sp>
      <p:sp>
        <p:nvSpPr>
          <p:cNvPr id="10243" name="Rectangle 1027">
            <a:extLst>
              <a:ext uri="{FF2B5EF4-FFF2-40B4-BE49-F238E27FC236}">
                <a16:creationId xmlns:a16="http://schemas.microsoft.com/office/drawing/2014/main" id="{3D12D15A-3B1B-42A9-8E6B-3AEC31ED58E6}"/>
              </a:ext>
            </a:extLst>
          </p:cNvPr>
          <p:cNvSpPr>
            <a:spLocks noGrp="1" noChangeArrowheads="1"/>
          </p:cNvSpPr>
          <p:nvPr>
            <p:ph type="dt" sz="quarter" idx="1"/>
          </p:nvPr>
        </p:nvSpPr>
        <p:spPr bwMode="auto">
          <a:xfrm>
            <a:off x="3886200" y="0"/>
            <a:ext cx="2971800" cy="515938"/>
          </a:xfrm>
          <a:prstGeom prst="rect">
            <a:avLst/>
          </a:prstGeom>
          <a:noFill/>
          <a:ln w="9525">
            <a:noFill/>
            <a:miter lim="800000"/>
            <a:headEnd/>
            <a:tailEnd/>
          </a:ln>
          <a:effectLst/>
        </p:spPr>
        <p:txBody>
          <a:bodyPr vert="horz" wrap="square" lIns="78148" tIns="39074" rIns="78148" bIns="39074" numCol="1" anchor="t" anchorCtr="0" compatLnSpc="1">
            <a:prstTxWarp prst="textNoShape">
              <a:avLst/>
            </a:prstTxWarp>
          </a:bodyPr>
          <a:lstStyle>
            <a:lvl1pPr algn="r" defTabSz="781050" eaLnBrk="1" hangingPunct="1">
              <a:defRPr sz="1000">
                <a:latin typeface="Times New Roman" pitchFamily="18" charset="0"/>
                <a:ea typeface="+mn-ea"/>
                <a:cs typeface="+mn-cs"/>
              </a:defRPr>
            </a:lvl1pPr>
          </a:lstStyle>
          <a:p>
            <a:pPr>
              <a:defRPr/>
            </a:pPr>
            <a:endParaRPr lang="en-US"/>
          </a:p>
        </p:txBody>
      </p:sp>
      <p:sp>
        <p:nvSpPr>
          <p:cNvPr id="10244" name="Rectangle 1028">
            <a:extLst>
              <a:ext uri="{FF2B5EF4-FFF2-40B4-BE49-F238E27FC236}">
                <a16:creationId xmlns:a16="http://schemas.microsoft.com/office/drawing/2014/main" id="{167172FA-69DB-4FCB-9871-344B12352DDA}"/>
              </a:ext>
            </a:extLst>
          </p:cNvPr>
          <p:cNvSpPr>
            <a:spLocks noGrp="1" noChangeArrowheads="1"/>
          </p:cNvSpPr>
          <p:nvPr>
            <p:ph type="ftr" sz="quarter" idx="2"/>
          </p:nvPr>
        </p:nvSpPr>
        <p:spPr bwMode="auto">
          <a:xfrm>
            <a:off x="0" y="8780463"/>
            <a:ext cx="2971800" cy="515937"/>
          </a:xfrm>
          <a:prstGeom prst="rect">
            <a:avLst/>
          </a:prstGeom>
          <a:noFill/>
          <a:ln w="9525">
            <a:noFill/>
            <a:miter lim="800000"/>
            <a:headEnd/>
            <a:tailEnd/>
          </a:ln>
          <a:effectLst/>
        </p:spPr>
        <p:txBody>
          <a:bodyPr vert="horz" wrap="square" lIns="78148" tIns="39074" rIns="78148" bIns="39074" numCol="1" anchor="b" anchorCtr="0" compatLnSpc="1">
            <a:prstTxWarp prst="textNoShape">
              <a:avLst/>
            </a:prstTxWarp>
          </a:bodyPr>
          <a:lstStyle>
            <a:lvl1pPr defTabSz="781050" eaLnBrk="1" hangingPunct="1">
              <a:defRPr sz="1000">
                <a:latin typeface="Times New Roman" pitchFamily="18" charset="0"/>
                <a:ea typeface="+mn-ea"/>
                <a:cs typeface="+mn-cs"/>
              </a:defRPr>
            </a:lvl1pPr>
          </a:lstStyle>
          <a:p>
            <a:pPr>
              <a:defRPr/>
            </a:pPr>
            <a:endParaRPr lang="en-US"/>
          </a:p>
        </p:txBody>
      </p:sp>
      <p:sp>
        <p:nvSpPr>
          <p:cNvPr id="10245" name="Rectangle 1029">
            <a:extLst>
              <a:ext uri="{FF2B5EF4-FFF2-40B4-BE49-F238E27FC236}">
                <a16:creationId xmlns:a16="http://schemas.microsoft.com/office/drawing/2014/main" id="{4D12CE15-A4BA-40AC-ADA2-CAE50382AE9A}"/>
              </a:ext>
            </a:extLst>
          </p:cNvPr>
          <p:cNvSpPr>
            <a:spLocks noGrp="1" noChangeArrowheads="1"/>
          </p:cNvSpPr>
          <p:nvPr>
            <p:ph type="sldNum" sz="quarter" idx="3"/>
          </p:nvPr>
        </p:nvSpPr>
        <p:spPr bwMode="auto">
          <a:xfrm>
            <a:off x="3886200" y="8780463"/>
            <a:ext cx="2971800" cy="515937"/>
          </a:xfrm>
          <a:prstGeom prst="rect">
            <a:avLst/>
          </a:prstGeom>
          <a:noFill/>
          <a:ln w="9525">
            <a:noFill/>
            <a:miter lim="800000"/>
            <a:headEnd/>
            <a:tailEnd/>
          </a:ln>
          <a:effectLst/>
        </p:spPr>
        <p:txBody>
          <a:bodyPr vert="horz" wrap="square" lIns="78148" tIns="39074" rIns="78148" bIns="39074" numCol="1" anchor="b" anchorCtr="0" compatLnSpc="1">
            <a:prstTxWarp prst="textNoShape">
              <a:avLst/>
            </a:prstTxWarp>
          </a:bodyPr>
          <a:lstStyle>
            <a:lvl1pPr algn="r" defTabSz="781050" eaLnBrk="1" hangingPunct="1">
              <a:defRPr sz="1000">
                <a:cs typeface="Arial" panose="020B0604020202020204" pitchFamily="34" charset="0"/>
              </a:defRPr>
            </a:lvl1pPr>
          </a:lstStyle>
          <a:p>
            <a:pPr>
              <a:defRPr/>
            </a:pPr>
            <a:fld id="{5D3A88C7-B482-472E-BAF6-B98E952348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743C588-928D-4FD6-A36F-CCA191E6523E}"/>
              </a:ext>
            </a:extLst>
          </p:cNvPr>
          <p:cNvSpPr>
            <a:spLocks noGrp="1" noChangeArrowheads="1"/>
          </p:cNvSpPr>
          <p:nvPr>
            <p:ph type="hdr" sz="quarter"/>
          </p:nvPr>
        </p:nvSpPr>
        <p:spPr bwMode="auto">
          <a:xfrm>
            <a:off x="0" y="0"/>
            <a:ext cx="2979738" cy="515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17411" name="Rectangle 3">
            <a:extLst>
              <a:ext uri="{FF2B5EF4-FFF2-40B4-BE49-F238E27FC236}">
                <a16:creationId xmlns:a16="http://schemas.microsoft.com/office/drawing/2014/main" id="{06C15806-ABC7-4194-B37C-CC15CF2B0F9D}"/>
              </a:ext>
            </a:extLst>
          </p:cNvPr>
          <p:cNvSpPr>
            <a:spLocks noGrp="1" noChangeArrowheads="1"/>
          </p:cNvSpPr>
          <p:nvPr>
            <p:ph type="dt" idx="1"/>
          </p:nvPr>
        </p:nvSpPr>
        <p:spPr bwMode="auto">
          <a:xfrm>
            <a:off x="3878263" y="0"/>
            <a:ext cx="2979737" cy="515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2052" name="Rectangle 4">
            <a:extLst>
              <a:ext uri="{FF2B5EF4-FFF2-40B4-BE49-F238E27FC236}">
                <a16:creationId xmlns:a16="http://schemas.microsoft.com/office/drawing/2014/main" id="{6092B58D-720F-4D30-AB5D-78A3F4A8BD9F}"/>
              </a:ext>
            </a:extLst>
          </p:cNvPr>
          <p:cNvSpPr>
            <a:spLocks noGrp="1" noRot="1" noChangeAspect="1" noChangeArrowheads="1" noTextEdit="1"/>
          </p:cNvSpPr>
          <p:nvPr>
            <p:ph type="sldImg" idx="2"/>
          </p:nvPr>
        </p:nvSpPr>
        <p:spPr bwMode="auto">
          <a:xfrm>
            <a:off x="1085850" y="722313"/>
            <a:ext cx="4686300" cy="3513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10237D93-3FE9-441B-89CE-7BA400EE544A}"/>
              </a:ext>
            </a:extLst>
          </p:cNvPr>
          <p:cNvSpPr>
            <a:spLocks noGrp="1" noChangeArrowheads="1"/>
          </p:cNvSpPr>
          <p:nvPr>
            <p:ph type="body" sz="quarter" idx="3"/>
          </p:nvPr>
        </p:nvSpPr>
        <p:spPr bwMode="auto">
          <a:xfrm>
            <a:off x="900113" y="4441825"/>
            <a:ext cx="5057775" cy="4132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B50A5449-D53A-46CD-A669-6237350963BE}"/>
              </a:ext>
            </a:extLst>
          </p:cNvPr>
          <p:cNvSpPr>
            <a:spLocks noGrp="1" noChangeArrowheads="1"/>
          </p:cNvSpPr>
          <p:nvPr>
            <p:ph type="ftr" sz="quarter" idx="4"/>
          </p:nvPr>
        </p:nvSpPr>
        <p:spPr bwMode="auto">
          <a:xfrm>
            <a:off x="0" y="8780463"/>
            <a:ext cx="2979738" cy="5159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17415" name="Rectangle 7">
            <a:extLst>
              <a:ext uri="{FF2B5EF4-FFF2-40B4-BE49-F238E27FC236}">
                <a16:creationId xmlns:a16="http://schemas.microsoft.com/office/drawing/2014/main" id="{DC703A5A-F3C8-4CCF-991B-728F808744B9}"/>
              </a:ext>
            </a:extLst>
          </p:cNvPr>
          <p:cNvSpPr>
            <a:spLocks noGrp="1" noChangeArrowheads="1"/>
          </p:cNvSpPr>
          <p:nvPr>
            <p:ph type="sldNum" sz="quarter" idx="5"/>
          </p:nvPr>
        </p:nvSpPr>
        <p:spPr bwMode="auto">
          <a:xfrm>
            <a:off x="3878263" y="8780463"/>
            <a:ext cx="2979737" cy="5159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6709E1D2-98BB-4151-B677-A94AEF2947D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4AB4EDE-F880-49F7-8789-16708567BA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12AC5A1-9771-45B4-A7EA-BE5CD8BB2028}"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B9479BE1-DF8C-41D1-8CB5-49519A081BE3}"/>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CD990B34-FE01-42E6-AF97-4599C8E18C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902" y="9963247"/>
            <a:ext cx="36381960" cy="6877286"/>
          </a:xfrm>
        </p:spPr>
        <p:txBody>
          <a:bodyPr/>
          <a:lstStyle/>
          <a:p>
            <a:r>
              <a:rPr lang="en-US"/>
              <a:t>Click to edit Master title style</a:t>
            </a:r>
          </a:p>
        </p:txBody>
      </p:sp>
      <p:sp>
        <p:nvSpPr>
          <p:cNvPr id="3" name="Subtitle 2"/>
          <p:cNvSpPr>
            <a:spLocks noGrp="1"/>
          </p:cNvSpPr>
          <p:nvPr>
            <p:ph type="subTitle" idx="1"/>
          </p:nvPr>
        </p:nvSpPr>
        <p:spPr>
          <a:xfrm>
            <a:off x="6420256" y="18177010"/>
            <a:ext cx="29963253" cy="8195200"/>
          </a:xfrm>
        </p:spPr>
        <p:txBody>
          <a:bodyPr/>
          <a:lstStyle>
            <a:lvl1pPr marL="0" indent="0" algn="ctr">
              <a:buNone/>
              <a:defRPr/>
            </a:lvl1pPr>
            <a:lvl2pPr marL="445861" indent="0" algn="ctr">
              <a:buNone/>
              <a:defRPr/>
            </a:lvl2pPr>
            <a:lvl3pPr marL="891723" indent="0" algn="ctr">
              <a:buNone/>
              <a:defRPr/>
            </a:lvl3pPr>
            <a:lvl4pPr marL="1337584" indent="0" algn="ctr">
              <a:buNone/>
              <a:defRPr/>
            </a:lvl4pPr>
            <a:lvl5pPr marL="1783446" indent="0" algn="ctr">
              <a:buNone/>
              <a:defRPr/>
            </a:lvl5pPr>
            <a:lvl6pPr marL="2229307" indent="0" algn="ctr">
              <a:buNone/>
              <a:defRPr/>
            </a:lvl6pPr>
            <a:lvl7pPr marL="2675169" indent="0" algn="ctr">
              <a:buNone/>
              <a:defRPr/>
            </a:lvl7pPr>
            <a:lvl8pPr marL="3121030" indent="0" algn="ctr">
              <a:buNone/>
              <a:defRPr/>
            </a:lvl8pPr>
            <a:lvl9pPr marL="3566892"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E65D750-CA1C-413B-9F7C-0C42028706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9D19CEF-3735-4685-B8A2-72BFAE8A38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63A79C-70D5-42A8-98CB-8AFE7574A56E}"/>
              </a:ext>
            </a:extLst>
          </p:cNvPr>
          <p:cNvSpPr>
            <a:spLocks noGrp="1" noChangeArrowheads="1"/>
          </p:cNvSpPr>
          <p:nvPr>
            <p:ph type="sldNum" sz="quarter" idx="12"/>
          </p:nvPr>
        </p:nvSpPr>
        <p:spPr>
          <a:ln/>
        </p:spPr>
        <p:txBody>
          <a:bodyPr/>
          <a:lstStyle>
            <a:lvl1pPr>
              <a:defRPr/>
            </a:lvl1pPr>
          </a:lstStyle>
          <a:p>
            <a:pPr>
              <a:defRPr/>
            </a:pPr>
            <a:fld id="{E9C96C40-BA84-4C60-93D9-D44161176529}" type="slidenum">
              <a:rPr lang="en-US" altLang="en-US"/>
              <a:pPr>
                <a:defRPr/>
              </a:pPr>
              <a:t>‹#›</a:t>
            </a:fld>
            <a:endParaRPr lang="en-US" altLang="en-US"/>
          </a:p>
        </p:txBody>
      </p:sp>
    </p:spTree>
    <p:extLst>
      <p:ext uri="{BB962C8B-B14F-4D97-AF65-F5344CB8AC3E}">
        <p14:creationId xmlns:p14="http://schemas.microsoft.com/office/powerpoint/2010/main" val="349320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9A493B1-C151-4FBB-A7E6-BFBAF387F2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0929D04-C083-4164-B7C9-A25AF44167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7ECB1E-E0C7-4B99-830B-B770F6A6DBCC}"/>
              </a:ext>
            </a:extLst>
          </p:cNvPr>
          <p:cNvSpPr>
            <a:spLocks noGrp="1" noChangeArrowheads="1"/>
          </p:cNvSpPr>
          <p:nvPr>
            <p:ph type="sldNum" sz="quarter" idx="12"/>
          </p:nvPr>
        </p:nvSpPr>
        <p:spPr>
          <a:ln/>
        </p:spPr>
        <p:txBody>
          <a:bodyPr/>
          <a:lstStyle>
            <a:lvl1pPr>
              <a:defRPr/>
            </a:lvl1pPr>
          </a:lstStyle>
          <a:p>
            <a:pPr>
              <a:defRPr/>
            </a:pPr>
            <a:fld id="{834C91F9-5446-4A59-AC34-637903103821}" type="slidenum">
              <a:rPr lang="en-US" altLang="en-US"/>
              <a:pPr>
                <a:defRPr/>
              </a:pPr>
              <a:t>‹#›</a:t>
            </a:fld>
            <a:endParaRPr lang="en-US" altLang="en-US"/>
          </a:p>
        </p:txBody>
      </p:sp>
    </p:spTree>
    <p:extLst>
      <p:ext uri="{BB962C8B-B14F-4D97-AF65-F5344CB8AC3E}">
        <p14:creationId xmlns:p14="http://schemas.microsoft.com/office/powerpoint/2010/main" val="89719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497372" y="2851615"/>
            <a:ext cx="9095490" cy="2565988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10902" y="2851615"/>
            <a:ext cx="27137846" cy="256598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5FDF4A2-4073-48D6-93C9-0C47C7A21D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0BFA3D0-621C-49FF-A32C-30C676491A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5B7DAAF-E30B-44AE-B48E-72E7F2C663E8}"/>
              </a:ext>
            </a:extLst>
          </p:cNvPr>
          <p:cNvSpPr>
            <a:spLocks noGrp="1" noChangeArrowheads="1"/>
          </p:cNvSpPr>
          <p:nvPr>
            <p:ph type="sldNum" sz="quarter" idx="12"/>
          </p:nvPr>
        </p:nvSpPr>
        <p:spPr>
          <a:ln/>
        </p:spPr>
        <p:txBody>
          <a:bodyPr/>
          <a:lstStyle>
            <a:lvl1pPr>
              <a:defRPr/>
            </a:lvl1pPr>
          </a:lstStyle>
          <a:p>
            <a:pPr>
              <a:defRPr/>
            </a:pPr>
            <a:fld id="{124FCF89-C579-4D54-A348-E6C5A6B03730}" type="slidenum">
              <a:rPr lang="en-US" altLang="en-US"/>
              <a:pPr>
                <a:defRPr/>
              </a:pPr>
              <a:t>‹#›</a:t>
            </a:fld>
            <a:endParaRPr lang="en-US" altLang="en-US"/>
          </a:p>
        </p:txBody>
      </p:sp>
    </p:spTree>
    <p:extLst>
      <p:ext uri="{BB962C8B-B14F-4D97-AF65-F5344CB8AC3E}">
        <p14:creationId xmlns:p14="http://schemas.microsoft.com/office/powerpoint/2010/main" val="273903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F3DB8-07A5-4236-BD67-938531158C9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FA757C-108C-412E-89D0-0D6218AF9D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494322-02AC-425C-8FD0-6FE434F58233}"/>
              </a:ext>
            </a:extLst>
          </p:cNvPr>
          <p:cNvSpPr>
            <a:spLocks noGrp="1" noChangeArrowheads="1"/>
          </p:cNvSpPr>
          <p:nvPr>
            <p:ph type="sldNum" sz="quarter" idx="12"/>
          </p:nvPr>
        </p:nvSpPr>
        <p:spPr>
          <a:ln/>
        </p:spPr>
        <p:txBody>
          <a:bodyPr/>
          <a:lstStyle>
            <a:lvl1pPr>
              <a:defRPr/>
            </a:lvl1pPr>
          </a:lstStyle>
          <a:p>
            <a:pPr>
              <a:defRPr/>
            </a:pPr>
            <a:fld id="{D6F9AAEC-6FAB-40A2-A1EE-28D1A3A5F087}" type="slidenum">
              <a:rPr lang="en-US" altLang="en-US"/>
              <a:pPr>
                <a:defRPr/>
              </a:pPr>
              <a:t>‹#›</a:t>
            </a:fld>
            <a:endParaRPr lang="en-US" altLang="en-US"/>
          </a:p>
        </p:txBody>
      </p:sp>
    </p:spTree>
    <p:extLst>
      <p:ext uri="{BB962C8B-B14F-4D97-AF65-F5344CB8AC3E}">
        <p14:creationId xmlns:p14="http://schemas.microsoft.com/office/powerpoint/2010/main" val="148307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200" y="20610977"/>
            <a:ext cx="36383509" cy="6371466"/>
          </a:xfrm>
        </p:spPr>
        <p:txBody>
          <a:bodyPr anchor="t"/>
          <a:lstStyle>
            <a:lvl1pPr algn="l">
              <a:defRPr sz="3901" b="1" cap="all"/>
            </a:lvl1pPr>
          </a:lstStyle>
          <a:p>
            <a:r>
              <a:rPr lang="en-US"/>
              <a:t>Click to edit Master title style</a:t>
            </a:r>
          </a:p>
        </p:txBody>
      </p:sp>
      <p:sp>
        <p:nvSpPr>
          <p:cNvPr id="3" name="Text Placeholder 2"/>
          <p:cNvSpPr>
            <a:spLocks noGrp="1"/>
          </p:cNvSpPr>
          <p:nvPr>
            <p:ph type="body" idx="1"/>
          </p:nvPr>
        </p:nvSpPr>
        <p:spPr>
          <a:xfrm>
            <a:off x="3381200" y="13594474"/>
            <a:ext cx="36383509" cy="7016502"/>
          </a:xfrm>
        </p:spPr>
        <p:txBody>
          <a:bodyPr anchor="b"/>
          <a:lstStyle>
            <a:lvl1pPr marL="0" indent="0">
              <a:buNone/>
              <a:defRPr sz="1950"/>
            </a:lvl1pPr>
            <a:lvl2pPr marL="445861" indent="0">
              <a:buNone/>
              <a:defRPr sz="1755"/>
            </a:lvl2pPr>
            <a:lvl3pPr marL="891723" indent="0">
              <a:buNone/>
              <a:defRPr sz="1560"/>
            </a:lvl3pPr>
            <a:lvl4pPr marL="1337584" indent="0">
              <a:buNone/>
              <a:defRPr sz="1365"/>
            </a:lvl4pPr>
            <a:lvl5pPr marL="1783446" indent="0">
              <a:buNone/>
              <a:defRPr sz="1365"/>
            </a:lvl5pPr>
            <a:lvl6pPr marL="2229307" indent="0">
              <a:buNone/>
              <a:defRPr sz="1365"/>
            </a:lvl6pPr>
            <a:lvl7pPr marL="2675169" indent="0">
              <a:buNone/>
              <a:defRPr sz="1365"/>
            </a:lvl7pPr>
            <a:lvl8pPr marL="3121030" indent="0">
              <a:buNone/>
              <a:defRPr sz="1365"/>
            </a:lvl8pPr>
            <a:lvl9pPr marL="3566892" indent="0">
              <a:buNone/>
              <a:defRPr sz="1365"/>
            </a:lvl9pPr>
          </a:lstStyle>
          <a:p>
            <a:pPr lvl="0"/>
            <a:r>
              <a:rPr lang="en-US"/>
              <a:t>Click to edit Master text styles</a:t>
            </a:r>
          </a:p>
        </p:txBody>
      </p:sp>
      <p:sp>
        <p:nvSpPr>
          <p:cNvPr id="4" name="Rectangle 4">
            <a:extLst>
              <a:ext uri="{FF2B5EF4-FFF2-40B4-BE49-F238E27FC236}">
                <a16:creationId xmlns:a16="http://schemas.microsoft.com/office/drawing/2014/main" id="{F8A091BB-681E-434D-A357-F1A62F3ADBD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1272810-1987-47B0-B80D-BB3FF400D5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A5B11DB-EBF1-4F22-A282-4DD635F9BD3B}"/>
              </a:ext>
            </a:extLst>
          </p:cNvPr>
          <p:cNvSpPr>
            <a:spLocks noGrp="1" noChangeArrowheads="1"/>
          </p:cNvSpPr>
          <p:nvPr>
            <p:ph type="sldNum" sz="quarter" idx="12"/>
          </p:nvPr>
        </p:nvSpPr>
        <p:spPr>
          <a:ln/>
        </p:spPr>
        <p:txBody>
          <a:bodyPr/>
          <a:lstStyle>
            <a:lvl1pPr>
              <a:defRPr/>
            </a:lvl1pPr>
          </a:lstStyle>
          <a:p>
            <a:pPr>
              <a:defRPr/>
            </a:pPr>
            <a:fld id="{66BFA53C-949D-4E8A-B65B-F5D47DBD42C6}" type="slidenum">
              <a:rPr lang="en-US" altLang="en-US"/>
              <a:pPr>
                <a:defRPr/>
              </a:pPr>
              <a:t>‹#›</a:t>
            </a:fld>
            <a:endParaRPr lang="en-US" altLang="en-US"/>
          </a:p>
        </p:txBody>
      </p:sp>
    </p:spTree>
    <p:extLst>
      <p:ext uri="{BB962C8B-B14F-4D97-AF65-F5344CB8AC3E}">
        <p14:creationId xmlns:p14="http://schemas.microsoft.com/office/powerpoint/2010/main" val="918452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10902" y="9269487"/>
            <a:ext cx="18116668" cy="19242014"/>
          </a:xfrm>
        </p:spPr>
        <p:txBody>
          <a:bodyPr/>
          <a:lstStyle>
            <a:lvl1pPr>
              <a:defRPr sz="2731"/>
            </a:lvl1pPr>
            <a:lvl2pPr>
              <a:defRPr sz="2340"/>
            </a:lvl2pPr>
            <a:lvl3pPr>
              <a:defRPr sz="1950"/>
            </a:lvl3pPr>
            <a:lvl4pPr>
              <a:defRPr sz="1755"/>
            </a:lvl4pPr>
            <a:lvl5pPr>
              <a:defRPr sz="1755"/>
            </a:lvl5pPr>
            <a:lvl6pPr>
              <a:defRPr sz="1755"/>
            </a:lvl6pPr>
            <a:lvl7pPr>
              <a:defRPr sz="1755"/>
            </a:lvl7pPr>
            <a:lvl8pPr>
              <a:defRPr sz="1755"/>
            </a:lvl8pPr>
            <a:lvl9pPr>
              <a:defRPr sz="17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476194" y="9269487"/>
            <a:ext cx="18116668" cy="19242014"/>
          </a:xfrm>
        </p:spPr>
        <p:txBody>
          <a:bodyPr/>
          <a:lstStyle>
            <a:lvl1pPr>
              <a:defRPr sz="2731"/>
            </a:lvl1pPr>
            <a:lvl2pPr>
              <a:defRPr sz="2340"/>
            </a:lvl2pPr>
            <a:lvl3pPr>
              <a:defRPr sz="1950"/>
            </a:lvl3pPr>
            <a:lvl4pPr>
              <a:defRPr sz="1755"/>
            </a:lvl4pPr>
            <a:lvl5pPr>
              <a:defRPr sz="1755"/>
            </a:lvl5pPr>
            <a:lvl6pPr>
              <a:defRPr sz="1755"/>
            </a:lvl6pPr>
            <a:lvl7pPr>
              <a:defRPr sz="1755"/>
            </a:lvl7pPr>
            <a:lvl8pPr>
              <a:defRPr sz="1755"/>
            </a:lvl8pPr>
            <a:lvl9pPr>
              <a:defRPr sz="17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5D0282-AC86-487B-95F1-142EA6DB6D7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3316F39-2AE6-4A10-AEC3-38AFA5459A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CD4E4A4-A38D-4D61-B70E-B05FCD97C9EA}"/>
              </a:ext>
            </a:extLst>
          </p:cNvPr>
          <p:cNvSpPr>
            <a:spLocks noGrp="1" noChangeArrowheads="1"/>
          </p:cNvSpPr>
          <p:nvPr>
            <p:ph type="sldNum" sz="quarter" idx="12"/>
          </p:nvPr>
        </p:nvSpPr>
        <p:spPr>
          <a:ln/>
        </p:spPr>
        <p:txBody>
          <a:bodyPr/>
          <a:lstStyle>
            <a:lvl1pPr>
              <a:defRPr/>
            </a:lvl1pPr>
          </a:lstStyle>
          <a:p>
            <a:pPr>
              <a:defRPr/>
            </a:pPr>
            <a:fld id="{0A5AE6CD-4892-4146-8859-97772744E27A}" type="slidenum">
              <a:rPr lang="en-US" altLang="en-US"/>
              <a:pPr>
                <a:defRPr/>
              </a:pPr>
              <a:t>‹#›</a:t>
            </a:fld>
            <a:endParaRPr lang="en-US" altLang="en-US"/>
          </a:p>
        </p:txBody>
      </p:sp>
    </p:spTree>
    <p:extLst>
      <p:ext uri="{BB962C8B-B14F-4D97-AF65-F5344CB8AC3E}">
        <p14:creationId xmlns:p14="http://schemas.microsoft.com/office/powerpoint/2010/main" val="268703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9569" y="1285431"/>
            <a:ext cx="38524625" cy="534590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39569" y="7178922"/>
            <a:ext cx="18912427" cy="2993151"/>
          </a:xfrm>
        </p:spPr>
        <p:txBody>
          <a:bodyPr anchor="b"/>
          <a:lstStyle>
            <a:lvl1pPr marL="0" indent="0">
              <a:buNone/>
              <a:defRPr sz="2340" b="1"/>
            </a:lvl1pPr>
            <a:lvl2pPr marL="445861" indent="0">
              <a:buNone/>
              <a:defRPr sz="1950" b="1"/>
            </a:lvl2pPr>
            <a:lvl3pPr marL="891723" indent="0">
              <a:buNone/>
              <a:defRPr sz="1755" b="1"/>
            </a:lvl3pPr>
            <a:lvl4pPr marL="1337584" indent="0">
              <a:buNone/>
              <a:defRPr sz="1560" b="1"/>
            </a:lvl4pPr>
            <a:lvl5pPr marL="1783446" indent="0">
              <a:buNone/>
              <a:defRPr sz="1560" b="1"/>
            </a:lvl5pPr>
            <a:lvl6pPr marL="2229307" indent="0">
              <a:buNone/>
              <a:defRPr sz="1560" b="1"/>
            </a:lvl6pPr>
            <a:lvl7pPr marL="2675169" indent="0">
              <a:buNone/>
              <a:defRPr sz="1560" b="1"/>
            </a:lvl7pPr>
            <a:lvl8pPr marL="3121030" indent="0">
              <a:buNone/>
              <a:defRPr sz="1560" b="1"/>
            </a:lvl8pPr>
            <a:lvl9pPr marL="3566892" indent="0">
              <a:buNone/>
              <a:defRPr sz="1560" b="1"/>
            </a:lvl9pPr>
          </a:lstStyle>
          <a:p>
            <a:pPr lvl="0"/>
            <a:r>
              <a:rPr lang="en-US"/>
              <a:t>Click to edit Master text styles</a:t>
            </a:r>
          </a:p>
        </p:txBody>
      </p:sp>
      <p:sp>
        <p:nvSpPr>
          <p:cNvPr id="4" name="Content Placeholder 3"/>
          <p:cNvSpPr>
            <a:spLocks noGrp="1"/>
          </p:cNvSpPr>
          <p:nvPr>
            <p:ph sz="half" idx="2"/>
          </p:nvPr>
        </p:nvSpPr>
        <p:spPr>
          <a:xfrm>
            <a:off x="2139569" y="10172072"/>
            <a:ext cx="18912427" cy="18480966"/>
          </a:xfrm>
        </p:spPr>
        <p:txBody>
          <a:bodyPr/>
          <a:lstStyle>
            <a:lvl1pPr>
              <a:defRPr sz="2340"/>
            </a:lvl1pPr>
            <a:lvl2pPr>
              <a:defRPr sz="1950"/>
            </a:lvl2pPr>
            <a:lvl3pPr>
              <a:defRPr sz="1755"/>
            </a:lvl3pPr>
            <a:lvl4pPr>
              <a:defRPr sz="1560"/>
            </a:lvl4pPr>
            <a:lvl5pPr>
              <a:defRPr sz="1560"/>
            </a:lvl5pPr>
            <a:lvl6pPr>
              <a:defRPr sz="1560"/>
            </a:lvl6pPr>
            <a:lvl7pPr>
              <a:defRPr sz="1560"/>
            </a:lvl7pPr>
            <a:lvl8pPr>
              <a:defRPr sz="1560"/>
            </a:lvl8pPr>
            <a:lvl9pPr>
              <a:defRPr sz="15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744028" y="7178922"/>
            <a:ext cx="18920167" cy="2993151"/>
          </a:xfrm>
        </p:spPr>
        <p:txBody>
          <a:bodyPr anchor="b"/>
          <a:lstStyle>
            <a:lvl1pPr marL="0" indent="0">
              <a:buNone/>
              <a:defRPr sz="2340" b="1"/>
            </a:lvl1pPr>
            <a:lvl2pPr marL="445861" indent="0">
              <a:buNone/>
              <a:defRPr sz="1950" b="1"/>
            </a:lvl2pPr>
            <a:lvl3pPr marL="891723" indent="0">
              <a:buNone/>
              <a:defRPr sz="1755" b="1"/>
            </a:lvl3pPr>
            <a:lvl4pPr marL="1337584" indent="0">
              <a:buNone/>
              <a:defRPr sz="1560" b="1"/>
            </a:lvl4pPr>
            <a:lvl5pPr marL="1783446" indent="0">
              <a:buNone/>
              <a:defRPr sz="1560" b="1"/>
            </a:lvl5pPr>
            <a:lvl6pPr marL="2229307" indent="0">
              <a:buNone/>
              <a:defRPr sz="1560" b="1"/>
            </a:lvl6pPr>
            <a:lvl7pPr marL="2675169" indent="0">
              <a:buNone/>
              <a:defRPr sz="1560" b="1"/>
            </a:lvl7pPr>
            <a:lvl8pPr marL="3121030" indent="0">
              <a:buNone/>
              <a:defRPr sz="1560" b="1"/>
            </a:lvl8pPr>
            <a:lvl9pPr marL="3566892" indent="0">
              <a:buNone/>
              <a:defRPr sz="1560" b="1"/>
            </a:lvl9pPr>
          </a:lstStyle>
          <a:p>
            <a:pPr lvl="0"/>
            <a:r>
              <a:rPr lang="en-US"/>
              <a:t>Click to edit Master text styles</a:t>
            </a:r>
          </a:p>
        </p:txBody>
      </p:sp>
      <p:sp>
        <p:nvSpPr>
          <p:cNvPr id="6" name="Content Placeholder 5"/>
          <p:cNvSpPr>
            <a:spLocks noGrp="1"/>
          </p:cNvSpPr>
          <p:nvPr>
            <p:ph sz="quarter" idx="4"/>
          </p:nvPr>
        </p:nvSpPr>
        <p:spPr>
          <a:xfrm>
            <a:off x="21744028" y="10172072"/>
            <a:ext cx="18920167" cy="18480966"/>
          </a:xfrm>
        </p:spPr>
        <p:txBody>
          <a:bodyPr/>
          <a:lstStyle>
            <a:lvl1pPr>
              <a:defRPr sz="2340"/>
            </a:lvl1pPr>
            <a:lvl2pPr>
              <a:defRPr sz="1950"/>
            </a:lvl2pPr>
            <a:lvl3pPr>
              <a:defRPr sz="1755"/>
            </a:lvl3pPr>
            <a:lvl4pPr>
              <a:defRPr sz="1560"/>
            </a:lvl4pPr>
            <a:lvl5pPr>
              <a:defRPr sz="1560"/>
            </a:lvl5pPr>
            <a:lvl6pPr>
              <a:defRPr sz="1560"/>
            </a:lvl6pPr>
            <a:lvl7pPr>
              <a:defRPr sz="1560"/>
            </a:lvl7pPr>
            <a:lvl8pPr>
              <a:defRPr sz="1560"/>
            </a:lvl8pPr>
            <a:lvl9pPr>
              <a:defRPr sz="15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36E3E37-2036-463B-B1FE-11B423C9053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6AE3BE55-1146-412A-BD82-DF7CA9C5E7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FAF765E-7823-47F8-B2E8-11F4EF032AE1}"/>
              </a:ext>
            </a:extLst>
          </p:cNvPr>
          <p:cNvSpPr>
            <a:spLocks noGrp="1" noChangeArrowheads="1"/>
          </p:cNvSpPr>
          <p:nvPr>
            <p:ph type="sldNum" sz="quarter" idx="12"/>
          </p:nvPr>
        </p:nvSpPr>
        <p:spPr>
          <a:ln/>
        </p:spPr>
        <p:txBody>
          <a:bodyPr/>
          <a:lstStyle>
            <a:lvl1pPr>
              <a:defRPr/>
            </a:lvl1pPr>
          </a:lstStyle>
          <a:p>
            <a:pPr>
              <a:defRPr/>
            </a:pPr>
            <a:fld id="{791A3948-16FF-4266-A446-991919FF6FE2}" type="slidenum">
              <a:rPr lang="en-US" altLang="en-US"/>
              <a:pPr>
                <a:defRPr/>
              </a:pPr>
              <a:t>‹#›</a:t>
            </a:fld>
            <a:endParaRPr lang="en-US" altLang="en-US"/>
          </a:p>
        </p:txBody>
      </p:sp>
    </p:spTree>
    <p:extLst>
      <p:ext uri="{BB962C8B-B14F-4D97-AF65-F5344CB8AC3E}">
        <p14:creationId xmlns:p14="http://schemas.microsoft.com/office/powerpoint/2010/main" val="2012139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572610B-DD02-43CC-BAE0-A804D37F357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F97AA13-FA72-420D-A092-BAD943AE1A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6EFF469-7C68-484A-865C-D4553EE6B901}"/>
              </a:ext>
            </a:extLst>
          </p:cNvPr>
          <p:cNvSpPr>
            <a:spLocks noGrp="1" noChangeArrowheads="1"/>
          </p:cNvSpPr>
          <p:nvPr>
            <p:ph type="sldNum" sz="quarter" idx="12"/>
          </p:nvPr>
        </p:nvSpPr>
        <p:spPr>
          <a:ln/>
        </p:spPr>
        <p:txBody>
          <a:bodyPr/>
          <a:lstStyle>
            <a:lvl1pPr>
              <a:defRPr/>
            </a:lvl1pPr>
          </a:lstStyle>
          <a:p>
            <a:pPr>
              <a:defRPr/>
            </a:pPr>
            <a:fld id="{855C5CCF-0679-4C69-864E-244612DE6EBC}" type="slidenum">
              <a:rPr lang="en-US" altLang="en-US"/>
              <a:pPr>
                <a:defRPr/>
              </a:pPr>
              <a:t>‹#›</a:t>
            </a:fld>
            <a:endParaRPr lang="en-US" altLang="en-US"/>
          </a:p>
        </p:txBody>
      </p:sp>
    </p:spTree>
    <p:extLst>
      <p:ext uri="{BB962C8B-B14F-4D97-AF65-F5344CB8AC3E}">
        <p14:creationId xmlns:p14="http://schemas.microsoft.com/office/powerpoint/2010/main" val="87452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A57EDA0-BE9D-4FE6-885F-C31EE30F4A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20D91F6-4540-47E5-AEB3-E7B48DAB4A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DDF93C9-B72D-409F-B5BD-218869830011}"/>
              </a:ext>
            </a:extLst>
          </p:cNvPr>
          <p:cNvSpPr>
            <a:spLocks noGrp="1" noChangeArrowheads="1"/>
          </p:cNvSpPr>
          <p:nvPr>
            <p:ph type="sldNum" sz="quarter" idx="12"/>
          </p:nvPr>
        </p:nvSpPr>
        <p:spPr>
          <a:ln/>
        </p:spPr>
        <p:txBody>
          <a:bodyPr/>
          <a:lstStyle>
            <a:lvl1pPr>
              <a:defRPr/>
            </a:lvl1pPr>
          </a:lstStyle>
          <a:p>
            <a:pPr>
              <a:defRPr/>
            </a:pPr>
            <a:fld id="{EBBB8766-8950-43B5-8C66-D93384647BDB}" type="slidenum">
              <a:rPr lang="en-US" altLang="en-US"/>
              <a:pPr>
                <a:defRPr/>
              </a:pPr>
              <a:t>‹#›</a:t>
            </a:fld>
            <a:endParaRPr lang="en-US" altLang="en-US"/>
          </a:p>
        </p:txBody>
      </p:sp>
    </p:spTree>
    <p:extLst>
      <p:ext uri="{BB962C8B-B14F-4D97-AF65-F5344CB8AC3E}">
        <p14:creationId xmlns:p14="http://schemas.microsoft.com/office/powerpoint/2010/main" val="63111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9569" y="1276150"/>
            <a:ext cx="14082141" cy="5436398"/>
          </a:xfrm>
        </p:spPr>
        <p:txBody>
          <a:bodyPr anchor="b"/>
          <a:lstStyle>
            <a:lvl1pPr algn="l">
              <a:defRPr sz="1950" b="1"/>
            </a:lvl1pPr>
          </a:lstStyle>
          <a:p>
            <a:r>
              <a:rPr lang="en-US"/>
              <a:t>Click to edit Master title style</a:t>
            </a:r>
          </a:p>
        </p:txBody>
      </p:sp>
      <p:sp>
        <p:nvSpPr>
          <p:cNvPr id="3" name="Content Placeholder 2"/>
          <p:cNvSpPr>
            <a:spLocks noGrp="1"/>
          </p:cNvSpPr>
          <p:nvPr>
            <p:ph idx="1"/>
          </p:nvPr>
        </p:nvSpPr>
        <p:spPr>
          <a:xfrm>
            <a:off x="16735701" y="1276150"/>
            <a:ext cx="23928493" cy="27376888"/>
          </a:xfrm>
        </p:spPr>
        <p:txBody>
          <a:bodyPr/>
          <a:lstStyle>
            <a:lvl1pPr>
              <a:defRPr sz="3121"/>
            </a:lvl1pPr>
            <a:lvl2pPr>
              <a:defRPr sz="2731"/>
            </a:lvl2pPr>
            <a:lvl3pPr>
              <a:defRPr sz="2340"/>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39569" y="6712547"/>
            <a:ext cx="14082141" cy="21940491"/>
          </a:xfrm>
        </p:spPr>
        <p:txBody>
          <a:bodyPr/>
          <a:lstStyle>
            <a:lvl1pPr marL="0" indent="0">
              <a:buNone/>
              <a:defRPr sz="1365"/>
            </a:lvl1pPr>
            <a:lvl2pPr marL="445861" indent="0">
              <a:buNone/>
              <a:defRPr sz="1170"/>
            </a:lvl2pPr>
            <a:lvl3pPr marL="891723" indent="0">
              <a:buNone/>
              <a:defRPr sz="975"/>
            </a:lvl3pPr>
            <a:lvl4pPr marL="1337584" indent="0">
              <a:buNone/>
              <a:defRPr sz="878"/>
            </a:lvl4pPr>
            <a:lvl5pPr marL="1783446" indent="0">
              <a:buNone/>
              <a:defRPr sz="878"/>
            </a:lvl5pPr>
            <a:lvl6pPr marL="2229307" indent="0">
              <a:buNone/>
              <a:defRPr sz="878"/>
            </a:lvl6pPr>
            <a:lvl7pPr marL="2675169" indent="0">
              <a:buNone/>
              <a:defRPr sz="878"/>
            </a:lvl7pPr>
            <a:lvl8pPr marL="3121030" indent="0">
              <a:buNone/>
              <a:defRPr sz="878"/>
            </a:lvl8pPr>
            <a:lvl9pPr marL="3566892" indent="0">
              <a:buNone/>
              <a:defRPr sz="878"/>
            </a:lvl9pPr>
          </a:lstStyle>
          <a:p>
            <a:pPr lvl="0"/>
            <a:r>
              <a:rPr lang="en-US"/>
              <a:t>Click to edit Master text styles</a:t>
            </a:r>
          </a:p>
        </p:txBody>
      </p:sp>
      <p:sp>
        <p:nvSpPr>
          <p:cNvPr id="5" name="Rectangle 4">
            <a:extLst>
              <a:ext uri="{FF2B5EF4-FFF2-40B4-BE49-F238E27FC236}">
                <a16:creationId xmlns:a16="http://schemas.microsoft.com/office/drawing/2014/main" id="{29B3892C-E13D-4EB5-AE10-B7D30FFEB69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E2BD006-686E-4714-B767-CD31BA3052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C7AC8CA-6745-4127-8AF4-3925EBC883CF}"/>
              </a:ext>
            </a:extLst>
          </p:cNvPr>
          <p:cNvSpPr>
            <a:spLocks noGrp="1" noChangeArrowheads="1"/>
          </p:cNvSpPr>
          <p:nvPr>
            <p:ph type="sldNum" sz="quarter" idx="12"/>
          </p:nvPr>
        </p:nvSpPr>
        <p:spPr>
          <a:ln/>
        </p:spPr>
        <p:txBody>
          <a:bodyPr/>
          <a:lstStyle>
            <a:lvl1pPr>
              <a:defRPr/>
            </a:lvl1pPr>
          </a:lstStyle>
          <a:p>
            <a:pPr>
              <a:defRPr/>
            </a:pPr>
            <a:fld id="{6FF01EEC-2A53-4C64-84AC-81ED7E805D15}" type="slidenum">
              <a:rPr lang="en-US" altLang="en-US"/>
              <a:pPr>
                <a:defRPr/>
              </a:pPr>
              <a:t>‹#›</a:t>
            </a:fld>
            <a:endParaRPr lang="en-US" altLang="en-US"/>
          </a:p>
        </p:txBody>
      </p:sp>
    </p:spTree>
    <p:extLst>
      <p:ext uri="{BB962C8B-B14F-4D97-AF65-F5344CB8AC3E}">
        <p14:creationId xmlns:p14="http://schemas.microsoft.com/office/powerpoint/2010/main" val="60141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9526" y="22453272"/>
            <a:ext cx="25682567" cy="2649750"/>
          </a:xfrm>
        </p:spPr>
        <p:txBody>
          <a:bodyPr anchor="b"/>
          <a:lstStyle>
            <a:lvl1pPr algn="l">
              <a:defRPr sz="1950" b="1"/>
            </a:lvl1pPr>
          </a:lstStyle>
          <a:p>
            <a:r>
              <a:rPr lang="en-US"/>
              <a:t>Click to edit Master title style</a:t>
            </a:r>
          </a:p>
        </p:txBody>
      </p:sp>
      <p:sp>
        <p:nvSpPr>
          <p:cNvPr id="3" name="Picture Placeholder 2"/>
          <p:cNvSpPr>
            <a:spLocks noGrp="1"/>
          </p:cNvSpPr>
          <p:nvPr>
            <p:ph type="pic" idx="1"/>
          </p:nvPr>
        </p:nvSpPr>
        <p:spPr>
          <a:xfrm>
            <a:off x="8389526" y="2865537"/>
            <a:ext cx="25682567" cy="19246654"/>
          </a:xfrm>
        </p:spPr>
        <p:txBody>
          <a:bodyPr/>
          <a:lstStyle>
            <a:lvl1pPr marL="0" indent="0">
              <a:buNone/>
              <a:defRPr sz="3121"/>
            </a:lvl1pPr>
            <a:lvl2pPr marL="445861" indent="0">
              <a:buNone/>
              <a:defRPr sz="2731"/>
            </a:lvl2pPr>
            <a:lvl3pPr marL="891723" indent="0">
              <a:buNone/>
              <a:defRPr sz="2340"/>
            </a:lvl3pPr>
            <a:lvl4pPr marL="1337584" indent="0">
              <a:buNone/>
              <a:defRPr sz="1950"/>
            </a:lvl4pPr>
            <a:lvl5pPr marL="1783446" indent="0">
              <a:buNone/>
              <a:defRPr sz="1950"/>
            </a:lvl5pPr>
            <a:lvl6pPr marL="2229307" indent="0">
              <a:buNone/>
              <a:defRPr sz="1950"/>
            </a:lvl6pPr>
            <a:lvl7pPr marL="2675169" indent="0">
              <a:buNone/>
              <a:defRPr sz="1950"/>
            </a:lvl7pPr>
            <a:lvl8pPr marL="3121030" indent="0">
              <a:buNone/>
              <a:defRPr sz="1950"/>
            </a:lvl8pPr>
            <a:lvl9pPr marL="3566892" indent="0">
              <a:buNone/>
              <a:defRPr sz="1950"/>
            </a:lvl9pPr>
          </a:lstStyle>
          <a:p>
            <a:pPr lvl="0"/>
            <a:endParaRPr lang="en-US" noProof="0"/>
          </a:p>
        </p:txBody>
      </p:sp>
      <p:sp>
        <p:nvSpPr>
          <p:cNvPr id="4" name="Text Placeholder 3"/>
          <p:cNvSpPr>
            <a:spLocks noGrp="1"/>
          </p:cNvSpPr>
          <p:nvPr>
            <p:ph type="body" sz="half" idx="2"/>
          </p:nvPr>
        </p:nvSpPr>
        <p:spPr>
          <a:xfrm>
            <a:off x="8389526" y="25103022"/>
            <a:ext cx="25682567" cy="3765800"/>
          </a:xfrm>
        </p:spPr>
        <p:txBody>
          <a:bodyPr/>
          <a:lstStyle>
            <a:lvl1pPr marL="0" indent="0">
              <a:buNone/>
              <a:defRPr sz="1365"/>
            </a:lvl1pPr>
            <a:lvl2pPr marL="445861" indent="0">
              <a:buNone/>
              <a:defRPr sz="1170"/>
            </a:lvl2pPr>
            <a:lvl3pPr marL="891723" indent="0">
              <a:buNone/>
              <a:defRPr sz="975"/>
            </a:lvl3pPr>
            <a:lvl4pPr marL="1337584" indent="0">
              <a:buNone/>
              <a:defRPr sz="878"/>
            </a:lvl4pPr>
            <a:lvl5pPr marL="1783446" indent="0">
              <a:buNone/>
              <a:defRPr sz="878"/>
            </a:lvl5pPr>
            <a:lvl6pPr marL="2229307" indent="0">
              <a:buNone/>
              <a:defRPr sz="878"/>
            </a:lvl6pPr>
            <a:lvl7pPr marL="2675169" indent="0">
              <a:buNone/>
              <a:defRPr sz="878"/>
            </a:lvl7pPr>
            <a:lvl8pPr marL="3121030" indent="0">
              <a:buNone/>
              <a:defRPr sz="878"/>
            </a:lvl8pPr>
            <a:lvl9pPr marL="3566892" indent="0">
              <a:buNone/>
              <a:defRPr sz="878"/>
            </a:lvl9pPr>
          </a:lstStyle>
          <a:p>
            <a:pPr lvl="0"/>
            <a:r>
              <a:rPr lang="en-US"/>
              <a:t>Click to edit Master text styles</a:t>
            </a:r>
          </a:p>
        </p:txBody>
      </p:sp>
      <p:sp>
        <p:nvSpPr>
          <p:cNvPr id="5" name="Rectangle 4">
            <a:extLst>
              <a:ext uri="{FF2B5EF4-FFF2-40B4-BE49-F238E27FC236}">
                <a16:creationId xmlns:a16="http://schemas.microsoft.com/office/drawing/2014/main" id="{49A1710F-8066-4DE5-ADBF-F2D17995597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F395666-9997-4440-86D4-9CD12A59A5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49FED66-7E6E-4422-822B-8C17C22D7E3E}"/>
              </a:ext>
            </a:extLst>
          </p:cNvPr>
          <p:cNvSpPr>
            <a:spLocks noGrp="1" noChangeArrowheads="1"/>
          </p:cNvSpPr>
          <p:nvPr>
            <p:ph type="sldNum" sz="quarter" idx="12"/>
          </p:nvPr>
        </p:nvSpPr>
        <p:spPr>
          <a:ln/>
        </p:spPr>
        <p:txBody>
          <a:bodyPr/>
          <a:lstStyle>
            <a:lvl1pPr>
              <a:defRPr/>
            </a:lvl1pPr>
          </a:lstStyle>
          <a:p>
            <a:pPr>
              <a:defRPr/>
            </a:pPr>
            <a:fld id="{3FB8BB16-FB38-4EF9-BADD-61EFF5B7B513}" type="slidenum">
              <a:rPr lang="en-US" altLang="en-US"/>
              <a:pPr>
                <a:defRPr/>
              </a:pPr>
              <a:t>‹#›</a:t>
            </a:fld>
            <a:endParaRPr lang="en-US" altLang="en-US"/>
          </a:p>
        </p:txBody>
      </p:sp>
    </p:spTree>
    <p:extLst>
      <p:ext uri="{BB962C8B-B14F-4D97-AF65-F5344CB8AC3E}">
        <p14:creationId xmlns:p14="http://schemas.microsoft.com/office/powerpoint/2010/main" val="394985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6C6CD7A-F8F0-490C-95C6-9042E89801F6}"/>
              </a:ext>
            </a:extLst>
          </p:cNvPr>
          <p:cNvSpPr>
            <a:spLocks noGrp="1" noChangeArrowheads="1"/>
          </p:cNvSpPr>
          <p:nvPr>
            <p:ph type="title"/>
          </p:nvPr>
        </p:nvSpPr>
        <p:spPr bwMode="auto">
          <a:xfrm>
            <a:off x="3211513" y="2851150"/>
            <a:ext cx="36380737" cy="534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829" tIns="148915" rIns="297829" bIns="14891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234856D-2ED1-44C5-9ECE-99489EAD36B2}"/>
              </a:ext>
            </a:extLst>
          </p:cNvPr>
          <p:cNvSpPr>
            <a:spLocks noGrp="1" noChangeArrowheads="1"/>
          </p:cNvSpPr>
          <p:nvPr>
            <p:ph type="body" idx="1"/>
          </p:nvPr>
        </p:nvSpPr>
        <p:spPr bwMode="auto">
          <a:xfrm>
            <a:off x="3211513" y="9269413"/>
            <a:ext cx="36380737" cy="1924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829" tIns="148915" rIns="297829" bIns="14891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F9397FD-C584-401C-BA80-751B8A7A595E}"/>
              </a:ext>
            </a:extLst>
          </p:cNvPr>
          <p:cNvSpPr>
            <a:spLocks noGrp="1" noChangeArrowheads="1"/>
          </p:cNvSpPr>
          <p:nvPr>
            <p:ph type="dt" sz="half" idx="2"/>
          </p:nvPr>
        </p:nvSpPr>
        <p:spPr bwMode="auto">
          <a:xfrm>
            <a:off x="3211513" y="29224288"/>
            <a:ext cx="8916987" cy="2138362"/>
          </a:xfrm>
          <a:prstGeom prst="rect">
            <a:avLst/>
          </a:prstGeom>
          <a:noFill/>
          <a:ln w="9525">
            <a:noFill/>
            <a:miter lim="800000"/>
            <a:headEnd/>
            <a:tailEnd/>
          </a:ln>
          <a:effectLst/>
        </p:spPr>
        <p:txBody>
          <a:bodyPr vert="horz" wrap="square" lIns="297829" tIns="148915" rIns="297829" bIns="148915" numCol="1" anchor="t" anchorCtr="0" compatLnSpc="1">
            <a:prstTxWarp prst="textNoShape">
              <a:avLst/>
            </a:prstTxWarp>
          </a:bodyPr>
          <a:lstStyle>
            <a:lvl1pPr eaLnBrk="1" hangingPunct="1">
              <a:defRPr sz="4486">
                <a:latin typeface="Times New Roman" pitchFamily="18"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CA4F5C89-4E7A-46DA-A99A-7BA2D74E23EB}"/>
              </a:ext>
            </a:extLst>
          </p:cNvPr>
          <p:cNvSpPr>
            <a:spLocks noGrp="1" noChangeArrowheads="1"/>
          </p:cNvSpPr>
          <p:nvPr>
            <p:ph type="ftr" sz="quarter" idx="3"/>
          </p:nvPr>
        </p:nvSpPr>
        <p:spPr bwMode="auto">
          <a:xfrm>
            <a:off x="14624050" y="29224288"/>
            <a:ext cx="13555663" cy="2138362"/>
          </a:xfrm>
          <a:prstGeom prst="rect">
            <a:avLst/>
          </a:prstGeom>
          <a:noFill/>
          <a:ln w="9525">
            <a:noFill/>
            <a:miter lim="800000"/>
            <a:headEnd/>
            <a:tailEnd/>
          </a:ln>
          <a:effectLst/>
        </p:spPr>
        <p:txBody>
          <a:bodyPr vert="horz" wrap="square" lIns="297829" tIns="148915" rIns="297829" bIns="148915" numCol="1" anchor="t" anchorCtr="0" compatLnSpc="1">
            <a:prstTxWarp prst="textNoShape">
              <a:avLst/>
            </a:prstTxWarp>
          </a:bodyPr>
          <a:lstStyle>
            <a:lvl1pPr algn="ctr" eaLnBrk="1" hangingPunct="1">
              <a:defRPr sz="4486">
                <a:latin typeface="Times New Roman" pitchFamily="18"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1547918F-0898-4532-9D03-1BDC846BC982}"/>
              </a:ext>
            </a:extLst>
          </p:cNvPr>
          <p:cNvSpPr>
            <a:spLocks noGrp="1" noChangeArrowheads="1"/>
          </p:cNvSpPr>
          <p:nvPr>
            <p:ph type="sldNum" sz="quarter" idx="4"/>
          </p:nvPr>
        </p:nvSpPr>
        <p:spPr bwMode="auto">
          <a:xfrm>
            <a:off x="30675263" y="29224288"/>
            <a:ext cx="8916987" cy="2138362"/>
          </a:xfrm>
          <a:prstGeom prst="rect">
            <a:avLst/>
          </a:prstGeom>
          <a:noFill/>
          <a:ln w="9525">
            <a:noFill/>
            <a:miter lim="800000"/>
            <a:headEnd/>
            <a:tailEnd/>
          </a:ln>
          <a:effectLst/>
        </p:spPr>
        <p:txBody>
          <a:bodyPr vert="horz" wrap="square" lIns="297829" tIns="148915" rIns="297829" bIns="148915" numCol="1" anchor="t" anchorCtr="0" compatLnSpc="1">
            <a:prstTxWarp prst="textNoShape">
              <a:avLst/>
            </a:prstTxWarp>
          </a:bodyPr>
          <a:lstStyle>
            <a:lvl1pPr algn="r" eaLnBrk="1" hangingPunct="1">
              <a:defRPr sz="4486">
                <a:cs typeface="Arial" panose="020B0604020202020204" pitchFamily="34" charset="0"/>
              </a:defRPr>
            </a:lvl1pPr>
          </a:lstStyle>
          <a:p>
            <a:pPr>
              <a:defRPr/>
            </a:pPr>
            <a:fld id="{953D2C42-7717-424B-B7D2-FD5086B64F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03538" rtl="0" eaLnBrk="0" fontAlgn="base" hangingPunct="0">
        <a:spcBef>
          <a:spcPct val="0"/>
        </a:spcBef>
        <a:spcAft>
          <a:spcPct val="0"/>
        </a:spcAft>
        <a:defRPr sz="13900">
          <a:solidFill>
            <a:schemeClr val="tx2"/>
          </a:solidFill>
          <a:latin typeface="+mj-lt"/>
          <a:ea typeface="ＭＳ Ｐゴシック" pitchFamily="34" charset="-128"/>
          <a:cs typeface="+mj-cs"/>
        </a:defRPr>
      </a:lvl1pPr>
      <a:lvl2pPr algn="ctr" defTabSz="2903538" rtl="0" eaLnBrk="0" fontAlgn="base" hangingPunct="0">
        <a:spcBef>
          <a:spcPct val="0"/>
        </a:spcBef>
        <a:spcAft>
          <a:spcPct val="0"/>
        </a:spcAft>
        <a:defRPr sz="13900">
          <a:solidFill>
            <a:schemeClr val="tx2"/>
          </a:solidFill>
          <a:latin typeface="Times New Roman" pitchFamily="18" charset="0"/>
          <a:ea typeface="ＭＳ Ｐゴシック" pitchFamily="34" charset="-128"/>
        </a:defRPr>
      </a:lvl2pPr>
      <a:lvl3pPr algn="ctr" defTabSz="2903538" rtl="0" eaLnBrk="0" fontAlgn="base" hangingPunct="0">
        <a:spcBef>
          <a:spcPct val="0"/>
        </a:spcBef>
        <a:spcAft>
          <a:spcPct val="0"/>
        </a:spcAft>
        <a:defRPr sz="13900">
          <a:solidFill>
            <a:schemeClr val="tx2"/>
          </a:solidFill>
          <a:latin typeface="Times New Roman" pitchFamily="18" charset="0"/>
          <a:ea typeface="ＭＳ Ｐゴシック" pitchFamily="34" charset="-128"/>
        </a:defRPr>
      </a:lvl3pPr>
      <a:lvl4pPr algn="ctr" defTabSz="2903538" rtl="0" eaLnBrk="0" fontAlgn="base" hangingPunct="0">
        <a:spcBef>
          <a:spcPct val="0"/>
        </a:spcBef>
        <a:spcAft>
          <a:spcPct val="0"/>
        </a:spcAft>
        <a:defRPr sz="13900">
          <a:solidFill>
            <a:schemeClr val="tx2"/>
          </a:solidFill>
          <a:latin typeface="Times New Roman" pitchFamily="18" charset="0"/>
          <a:ea typeface="ＭＳ Ｐゴシック" pitchFamily="34" charset="-128"/>
        </a:defRPr>
      </a:lvl4pPr>
      <a:lvl5pPr algn="ctr" defTabSz="2903538" rtl="0" eaLnBrk="0" fontAlgn="base" hangingPunct="0">
        <a:spcBef>
          <a:spcPct val="0"/>
        </a:spcBef>
        <a:spcAft>
          <a:spcPct val="0"/>
        </a:spcAft>
        <a:defRPr sz="13900">
          <a:solidFill>
            <a:schemeClr val="tx2"/>
          </a:solidFill>
          <a:latin typeface="Times New Roman" pitchFamily="18" charset="0"/>
          <a:ea typeface="ＭＳ Ｐゴシック" pitchFamily="34" charset="-128"/>
        </a:defRPr>
      </a:lvl5pPr>
      <a:lvl6pPr marL="445861" algn="ctr" defTabSz="2904292" rtl="0" fontAlgn="base">
        <a:spcBef>
          <a:spcPct val="0"/>
        </a:spcBef>
        <a:spcAft>
          <a:spcPct val="0"/>
        </a:spcAft>
        <a:defRPr sz="13945">
          <a:solidFill>
            <a:schemeClr val="tx2"/>
          </a:solidFill>
          <a:latin typeface="Times New Roman" pitchFamily="18" charset="0"/>
        </a:defRPr>
      </a:lvl6pPr>
      <a:lvl7pPr marL="891723" algn="ctr" defTabSz="2904292" rtl="0" fontAlgn="base">
        <a:spcBef>
          <a:spcPct val="0"/>
        </a:spcBef>
        <a:spcAft>
          <a:spcPct val="0"/>
        </a:spcAft>
        <a:defRPr sz="13945">
          <a:solidFill>
            <a:schemeClr val="tx2"/>
          </a:solidFill>
          <a:latin typeface="Times New Roman" pitchFamily="18" charset="0"/>
        </a:defRPr>
      </a:lvl7pPr>
      <a:lvl8pPr marL="1337584" algn="ctr" defTabSz="2904292" rtl="0" fontAlgn="base">
        <a:spcBef>
          <a:spcPct val="0"/>
        </a:spcBef>
        <a:spcAft>
          <a:spcPct val="0"/>
        </a:spcAft>
        <a:defRPr sz="13945">
          <a:solidFill>
            <a:schemeClr val="tx2"/>
          </a:solidFill>
          <a:latin typeface="Times New Roman" pitchFamily="18" charset="0"/>
        </a:defRPr>
      </a:lvl8pPr>
      <a:lvl9pPr marL="1783446" algn="ctr" defTabSz="2904292" rtl="0" fontAlgn="base">
        <a:spcBef>
          <a:spcPct val="0"/>
        </a:spcBef>
        <a:spcAft>
          <a:spcPct val="0"/>
        </a:spcAft>
        <a:defRPr sz="13945">
          <a:solidFill>
            <a:schemeClr val="tx2"/>
          </a:solidFill>
          <a:latin typeface="Times New Roman" pitchFamily="18" charset="0"/>
        </a:defRPr>
      </a:lvl9pPr>
    </p:titleStyle>
    <p:bodyStyle>
      <a:lvl1pPr marL="1089025" indent="-1089025" algn="l" defTabSz="2903538" rtl="0" eaLnBrk="0" fontAlgn="base" hangingPunct="0">
        <a:spcBef>
          <a:spcPct val="20000"/>
        </a:spcBef>
        <a:spcAft>
          <a:spcPct val="0"/>
        </a:spcAft>
        <a:buChar char="•"/>
        <a:defRPr sz="10100">
          <a:solidFill>
            <a:schemeClr val="tx1"/>
          </a:solidFill>
          <a:latin typeface="+mn-lt"/>
          <a:ea typeface="ＭＳ Ｐゴシック" pitchFamily="34" charset="-128"/>
          <a:cs typeface="+mn-cs"/>
        </a:defRPr>
      </a:lvl1pPr>
      <a:lvl2pPr marL="2359025" indent="-906463" algn="l" defTabSz="2903538" rtl="0" eaLnBrk="0" fontAlgn="base" hangingPunct="0">
        <a:spcBef>
          <a:spcPct val="20000"/>
        </a:spcBef>
        <a:spcAft>
          <a:spcPct val="0"/>
        </a:spcAft>
        <a:buChar char="–"/>
        <a:defRPr sz="8800">
          <a:solidFill>
            <a:schemeClr val="tx1"/>
          </a:solidFill>
          <a:latin typeface="+mn-lt"/>
          <a:ea typeface="ＭＳ Ｐゴシック" pitchFamily="34" charset="-128"/>
        </a:defRPr>
      </a:lvl2pPr>
      <a:lvl3pPr marL="3629025" indent="-725488" algn="l" defTabSz="2903538" rtl="0" eaLnBrk="0" fontAlgn="base" hangingPunct="0">
        <a:spcBef>
          <a:spcPct val="20000"/>
        </a:spcBef>
        <a:spcAft>
          <a:spcPct val="0"/>
        </a:spcAft>
        <a:buChar char="•"/>
        <a:defRPr sz="7600">
          <a:solidFill>
            <a:schemeClr val="tx1"/>
          </a:solidFill>
          <a:latin typeface="+mn-lt"/>
          <a:ea typeface="ＭＳ Ｐゴシック" pitchFamily="34" charset="-128"/>
        </a:defRPr>
      </a:lvl3pPr>
      <a:lvl4pPr marL="5081588" indent="-725488" algn="l" defTabSz="2903538" rtl="0" eaLnBrk="0" fontAlgn="base" hangingPunct="0">
        <a:spcBef>
          <a:spcPct val="20000"/>
        </a:spcBef>
        <a:spcAft>
          <a:spcPct val="0"/>
        </a:spcAft>
        <a:buChar char="–"/>
        <a:defRPr sz="6300">
          <a:solidFill>
            <a:schemeClr val="tx1"/>
          </a:solidFill>
          <a:latin typeface="+mn-lt"/>
          <a:ea typeface="ＭＳ Ｐゴシック" pitchFamily="34" charset="-128"/>
        </a:defRPr>
      </a:lvl4pPr>
      <a:lvl5pPr marL="6534150" indent="-725488" algn="l" defTabSz="2903538" rtl="0" eaLnBrk="0" fontAlgn="base" hangingPunct="0">
        <a:spcBef>
          <a:spcPct val="20000"/>
        </a:spcBef>
        <a:spcAft>
          <a:spcPct val="0"/>
        </a:spcAft>
        <a:buChar char="»"/>
        <a:defRPr sz="6300">
          <a:solidFill>
            <a:schemeClr val="tx1"/>
          </a:solidFill>
          <a:latin typeface="+mn-lt"/>
          <a:ea typeface="ＭＳ Ｐゴシック" pitchFamily="34" charset="-128"/>
        </a:defRPr>
      </a:lvl5pPr>
      <a:lvl6pPr marL="6980519" indent="-726073" algn="l" defTabSz="2904292" rtl="0" fontAlgn="base">
        <a:spcBef>
          <a:spcPct val="20000"/>
        </a:spcBef>
        <a:spcAft>
          <a:spcPct val="0"/>
        </a:spcAft>
        <a:buChar char="»"/>
        <a:defRPr sz="6339">
          <a:solidFill>
            <a:schemeClr val="tx1"/>
          </a:solidFill>
          <a:latin typeface="+mn-lt"/>
        </a:defRPr>
      </a:lvl6pPr>
      <a:lvl7pPr marL="7426380" indent="-726073" algn="l" defTabSz="2904292" rtl="0" fontAlgn="base">
        <a:spcBef>
          <a:spcPct val="20000"/>
        </a:spcBef>
        <a:spcAft>
          <a:spcPct val="0"/>
        </a:spcAft>
        <a:buChar char="»"/>
        <a:defRPr sz="6339">
          <a:solidFill>
            <a:schemeClr val="tx1"/>
          </a:solidFill>
          <a:latin typeface="+mn-lt"/>
        </a:defRPr>
      </a:lvl7pPr>
      <a:lvl8pPr marL="7872242" indent="-726073" algn="l" defTabSz="2904292" rtl="0" fontAlgn="base">
        <a:spcBef>
          <a:spcPct val="20000"/>
        </a:spcBef>
        <a:spcAft>
          <a:spcPct val="0"/>
        </a:spcAft>
        <a:buChar char="»"/>
        <a:defRPr sz="6339">
          <a:solidFill>
            <a:schemeClr val="tx1"/>
          </a:solidFill>
          <a:latin typeface="+mn-lt"/>
        </a:defRPr>
      </a:lvl8pPr>
      <a:lvl9pPr marL="8318103" indent="-726073" algn="l" defTabSz="2904292" rtl="0" fontAlgn="base">
        <a:spcBef>
          <a:spcPct val="20000"/>
        </a:spcBef>
        <a:spcAft>
          <a:spcPct val="0"/>
        </a:spcAft>
        <a:buChar char="»"/>
        <a:defRPr sz="6339">
          <a:solidFill>
            <a:schemeClr val="tx1"/>
          </a:solidFill>
          <a:latin typeface="+mn-lt"/>
        </a:defRPr>
      </a:lvl9pPr>
    </p:bodyStyle>
    <p:otherStyle>
      <a:defPPr>
        <a:defRPr lang="en-US"/>
      </a:defPPr>
      <a:lvl1pPr marL="0" algn="l" defTabSz="891723" rtl="0" eaLnBrk="1" latinLnBrk="0" hangingPunct="1">
        <a:defRPr sz="1755" kern="1200">
          <a:solidFill>
            <a:schemeClr val="tx1"/>
          </a:solidFill>
          <a:latin typeface="+mn-lt"/>
          <a:ea typeface="+mn-ea"/>
          <a:cs typeface="+mn-cs"/>
        </a:defRPr>
      </a:lvl1pPr>
      <a:lvl2pPr marL="445861" algn="l" defTabSz="891723" rtl="0" eaLnBrk="1" latinLnBrk="0" hangingPunct="1">
        <a:defRPr sz="1755" kern="1200">
          <a:solidFill>
            <a:schemeClr val="tx1"/>
          </a:solidFill>
          <a:latin typeface="+mn-lt"/>
          <a:ea typeface="+mn-ea"/>
          <a:cs typeface="+mn-cs"/>
        </a:defRPr>
      </a:lvl2pPr>
      <a:lvl3pPr marL="891723" algn="l" defTabSz="891723" rtl="0" eaLnBrk="1" latinLnBrk="0" hangingPunct="1">
        <a:defRPr sz="1755" kern="1200">
          <a:solidFill>
            <a:schemeClr val="tx1"/>
          </a:solidFill>
          <a:latin typeface="+mn-lt"/>
          <a:ea typeface="+mn-ea"/>
          <a:cs typeface="+mn-cs"/>
        </a:defRPr>
      </a:lvl3pPr>
      <a:lvl4pPr marL="1337584" algn="l" defTabSz="891723" rtl="0" eaLnBrk="1" latinLnBrk="0" hangingPunct="1">
        <a:defRPr sz="1755" kern="1200">
          <a:solidFill>
            <a:schemeClr val="tx1"/>
          </a:solidFill>
          <a:latin typeface="+mn-lt"/>
          <a:ea typeface="+mn-ea"/>
          <a:cs typeface="+mn-cs"/>
        </a:defRPr>
      </a:lvl4pPr>
      <a:lvl5pPr marL="1783446" algn="l" defTabSz="891723" rtl="0" eaLnBrk="1" latinLnBrk="0" hangingPunct="1">
        <a:defRPr sz="1755" kern="1200">
          <a:solidFill>
            <a:schemeClr val="tx1"/>
          </a:solidFill>
          <a:latin typeface="+mn-lt"/>
          <a:ea typeface="+mn-ea"/>
          <a:cs typeface="+mn-cs"/>
        </a:defRPr>
      </a:lvl5pPr>
      <a:lvl6pPr marL="2229307" algn="l" defTabSz="891723" rtl="0" eaLnBrk="1" latinLnBrk="0" hangingPunct="1">
        <a:defRPr sz="1755" kern="1200">
          <a:solidFill>
            <a:schemeClr val="tx1"/>
          </a:solidFill>
          <a:latin typeface="+mn-lt"/>
          <a:ea typeface="+mn-ea"/>
          <a:cs typeface="+mn-cs"/>
        </a:defRPr>
      </a:lvl6pPr>
      <a:lvl7pPr marL="2675169" algn="l" defTabSz="891723" rtl="0" eaLnBrk="1" latinLnBrk="0" hangingPunct="1">
        <a:defRPr sz="1755" kern="1200">
          <a:solidFill>
            <a:schemeClr val="tx1"/>
          </a:solidFill>
          <a:latin typeface="+mn-lt"/>
          <a:ea typeface="+mn-ea"/>
          <a:cs typeface="+mn-cs"/>
        </a:defRPr>
      </a:lvl7pPr>
      <a:lvl8pPr marL="3121030" algn="l" defTabSz="891723" rtl="0" eaLnBrk="1" latinLnBrk="0" hangingPunct="1">
        <a:defRPr sz="1755" kern="1200">
          <a:solidFill>
            <a:schemeClr val="tx1"/>
          </a:solidFill>
          <a:latin typeface="+mn-lt"/>
          <a:ea typeface="+mn-ea"/>
          <a:cs typeface="+mn-cs"/>
        </a:defRPr>
      </a:lvl8pPr>
      <a:lvl9pPr marL="3566892" algn="l" defTabSz="891723" rtl="0" eaLnBrk="1" latinLnBrk="0" hangingPunct="1">
        <a:defRPr sz="17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Text Box 15">
            <a:extLst>
              <a:ext uri="{FF2B5EF4-FFF2-40B4-BE49-F238E27FC236}">
                <a16:creationId xmlns:a16="http://schemas.microsoft.com/office/drawing/2014/main" id="{F457A8DC-1392-4424-9C5C-6E43B18FA27A}"/>
              </a:ext>
            </a:extLst>
          </p:cNvPr>
          <p:cNvSpPr txBox="1">
            <a:spLocks noChangeArrowheads="1"/>
          </p:cNvSpPr>
          <p:nvPr/>
        </p:nvSpPr>
        <p:spPr bwMode="auto">
          <a:xfrm>
            <a:off x="517525" y="5221347"/>
            <a:ext cx="7086600" cy="523220"/>
          </a:xfrm>
          <a:prstGeom prst="rect">
            <a:avLst/>
          </a:prstGeom>
          <a:solidFill>
            <a:srgbClr val="002060"/>
          </a:solidFill>
          <a:ln>
            <a:noFill/>
          </a:ln>
          <a:extLst/>
        </p:spPr>
        <p:txBody>
          <a:bodyPr wrap="squar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sz="2800" b="1" dirty="0">
                <a:solidFill>
                  <a:schemeClr val="bg1"/>
                </a:solidFill>
                <a:latin typeface="Arial" panose="020B0604020202020204" pitchFamily="34" charset="0"/>
                <a:cs typeface="Arial" panose="020B0604020202020204" pitchFamily="34" charset="0"/>
              </a:rPr>
              <a:t>BACKGROUND</a:t>
            </a:r>
          </a:p>
        </p:txBody>
      </p:sp>
      <p:sp>
        <p:nvSpPr>
          <p:cNvPr id="3077" name="Text Box 18">
            <a:extLst>
              <a:ext uri="{FF2B5EF4-FFF2-40B4-BE49-F238E27FC236}">
                <a16:creationId xmlns:a16="http://schemas.microsoft.com/office/drawing/2014/main" id="{A970572D-B985-4ED7-9153-C700476BD5AD}"/>
              </a:ext>
            </a:extLst>
          </p:cNvPr>
          <p:cNvSpPr txBox="1">
            <a:spLocks noChangeArrowheads="1"/>
          </p:cNvSpPr>
          <p:nvPr/>
        </p:nvSpPr>
        <p:spPr bwMode="auto">
          <a:xfrm>
            <a:off x="8036607" y="5218113"/>
            <a:ext cx="7086600" cy="523220"/>
          </a:xfrm>
          <a:prstGeom prst="rect">
            <a:avLst/>
          </a:prstGeom>
          <a:solidFill>
            <a:srgbClr val="002060"/>
          </a:solidFill>
          <a:ln>
            <a:noFill/>
          </a:ln>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sz="2800" b="1" dirty="0">
                <a:solidFill>
                  <a:schemeClr val="bg1"/>
                </a:solidFill>
                <a:latin typeface="Arial" panose="020B0604020202020204" pitchFamily="34" charset="0"/>
                <a:cs typeface="Arial" panose="020B0604020202020204" pitchFamily="34" charset="0"/>
              </a:rPr>
              <a:t>METHODS</a:t>
            </a:r>
          </a:p>
        </p:txBody>
      </p:sp>
      <p:sp>
        <p:nvSpPr>
          <p:cNvPr id="3081" name="Text Box 6312">
            <a:extLst>
              <a:ext uri="{FF2B5EF4-FFF2-40B4-BE49-F238E27FC236}">
                <a16:creationId xmlns:a16="http://schemas.microsoft.com/office/drawing/2014/main" id="{F47DC6FE-9C7D-45AA-89D2-857BB2E2D7B6}"/>
              </a:ext>
            </a:extLst>
          </p:cNvPr>
          <p:cNvSpPr txBox="1">
            <a:spLocks noChangeArrowheads="1"/>
          </p:cNvSpPr>
          <p:nvPr/>
        </p:nvSpPr>
        <p:spPr bwMode="auto">
          <a:xfrm>
            <a:off x="34483675" y="5218113"/>
            <a:ext cx="7535863" cy="523220"/>
          </a:xfrm>
          <a:prstGeom prst="rect">
            <a:avLst/>
          </a:prstGeom>
          <a:solidFill>
            <a:srgbClr val="002060"/>
          </a:solidFill>
          <a:ln>
            <a:noFill/>
          </a:ln>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sz="2800" b="1" dirty="0">
                <a:solidFill>
                  <a:schemeClr val="bg1"/>
                </a:solidFill>
                <a:latin typeface="Arial" panose="020B0604020202020204" pitchFamily="34" charset="0"/>
                <a:cs typeface="Arial" panose="020B0604020202020204" pitchFamily="34" charset="0"/>
              </a:rPr>
              <a:t>SUMMARY</a:t>
            </a:r>
          </a:p>
        </p:txBody>
      </p:sp>
      <p:sp>
        <p:nvSpPr>
          <p:cNvPr id="3082" name="Text Box 6364">
            <a:extLst>
              <a:ext uri="{FF2B5EF4-FFF2-40B4-BE49-F238E27FC236}">
                <a16:creationId xmlns:a16="http://schemas.microsoft.com/office/drawing/2014/main" id="{E746F329-A253-4C79-BD62-B29E39FAF368}"/>
              </a:ext>
            </a:extLst>
          </p:cNvPr>
          <p:cNvSpPr txBox="1">
            <a:spLocks noChangeArrowheads="1"/>
          </p:cNvSpPr>
          <p:nvPr/>
        </p:nvSpPr>
        <p:spPr bwMode="auto">
          <a:xfrm>
            <a:off x="15530513" y="5218113"/>
            <a:ext cx="18578512" cy="523220"/>
          </a:xfrm>
          <a:prstGeom prst="rect">
            <a:avLst/>
          </a:prstGeom>
          <a:solidFill>
            <a:srgbClr val="002060"/>
          </a:solidFill>
          <a:ln>
            <a:noFill/>
          </a:ln>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sz="2800" b="1">
                <a:solidFill>
                  <a:schemeClr val="bg1"/>
                </a:solidFill>
                <a:latin typeface="Arial" panose="020B0604020202020204" pitchFamily="34" charset="0"/>
                <a:cs typeface="Arial" panose="020B0604020202020204" pitchFamily="34" charset="0"/>
              </a:rPr>
              <a:t>RESULTS</a:t>
            </a:r>
          </a:p>
        </p:txBody>
      </p:sp>
      <p:sp>
        <p:nvSpPr>
          <p:cNvPr id="3084" name="Text Box 6618">
            <a:extLst>
              <a:ext uri="{FF2B5EF4-FFF2-40B4-BE49-F238E27FC236}">
                <a16:creationId xmlns:a16="http://schemas.microsoft.com/office/drawing/2014/main" id="{096DEAE4-87FC-4AFE-B32D-3C3C39A62D83}"/>
              </a:ext>
            </a:extLst>
          </p:cNvPr>
          <p:cNvSpPr txBox="1">
            <a:spLocks noChangeArrowheads="1"/>
          </p:cNvSpPr>
          <p:nvPr/>
        </p:nvSpPr>
        <p:spPr bwMode="auto">
          <a:xfrm>
            <a:off x="34610675" y="23063218"/>
            <a:ext cx="7535863" cy="523220"/>
          </a:xfrm>
          <a:prstGeom prst="rect">
            <a:avLst/>
          </a:prstGeom>
          <a:solidFill>
            <a:srgbClr val="002060"/>
          </a:solidFill>
          <a:ln>
            <a:noFill/>
          </a:ln>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sz="2800" b="1" dirty="0">
                <a:solidFill>
                  <a:schemeClr val="bg1"/>
                </a:solidFill>
                <a:latin typeface="Arial" panose="020B0604020202020204" pitchFamily="34" charset="0"/>
                <a:cs typeface="Arial" panose="020B0604020202020204" pitchFamily="34" charset="0"/>
              </a:rPr>
              <a:t>ACKNOWLEDGMENTS</a:t>
            </a:r>
          </a:p>
        </p:txBody>
      </p:sp>
      <p:sp>
        <p:nvSpPr>
          <p:cNvPr id="3085" name="Text Box 6620">
            <a:extLst>
              <a:ext uri="{FF2B5EF4-FFF2-40B4-BE49-F238E27FC236}">
                <a16:creationId xmlns:a16="http://schemas.microsoft.com/office/drawing/2014/main" id="{F668A65E-9801-4C93-95DA-C534CD3A91CD}"/>
              </a:ext>
            </a:extLst>
          </p:cNvPr>
          <p:cNvSpPr txBox="1">
            <a:spLocks noChangeArrowheads="1"/>
          </p:cNvSpPr>
          <p:nvPr/>
        </p:nvSpPr>
        <p:spPr bwMode="auto">
          <a:xfrm>
            <a:off x="37230050" y="6005513"/>
            <a:ext cx="460692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defRPr/>
            </a:pPr>
            <a:endParaRPr lang="en-US" altLang="en-US" sz="2340">
              <a:cs typeface="Arial" panose="020B0604020202020204" pitchFamily="34" charset="0"/>
            </a:endParaRPr>
          </a:p>
        </p:txBody>
      </p:sp>
      <p:sp>
        <p:nvSpPr>
          <p:cNvPr id="3086" name="Text Box 6621">
            <a:extLst>
              <a:ext uri="{FF2B5EF4-FFF2-40B4-BE49-F238E27FC236}">
                <a16:creationId xmlns:a16="http://schemas.microsoft.com/office/drawing/2014/main" id="{059BBE7B-B6B0-41F8-B70D-B2E1EA38D7CA}"/>
              </a:ext>
            </a:extLst>
          </p:cNvPr>
          <p:cNvSpPr txBox="1">
            <a:spLocks noChangeArrowheads="1"/>
          </p:cNvSpPr>
          <p:nvPr/>
        </p:nvSpPr>
        <p:spPr bwMode="auto">
          <a:xfrm>
            <a:off x="36858575" y="6005513"/>
            <a:ext cx="542448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defRPr/>
            </a:pPr>
            <a:endParaRPr lang="en-US" altLang="en-US" sz="2340">
              <a:cs typeface="Arial" panose="020B0604020202020204" pitchFamily="34" charset="0"/>
            </a:endParaRPr>
          </a:p>
        </p:txBody>
      </p:sp>
      <p:sp>
        <p:nvSpPr>
          <p:cNvPr id="3087" name="Text Box 6622">
            <a:extLst>
              <a:ext uri="{FF2B5EF4-FFF2-40B4-BE49-F238E27FC236}">
                <a16:creationId xmlns:a16="http://schemas.microsoft.com/office/drawing/2014/main" id="{9158732E-CFA9-4811-8D5A-8D5CD0A576C3}"/>
              </a:ext>
            </a:extLst>
          </p:cNvPr>
          <p:cNvSpPr txBox="1">
            <a:spLocks noChangeArrowheads="1"/>
          </p:cNvSpPr>
          <p:nvPr/>
        </p:nvSpPr>
        <p:spPr bwMode="auto">
          <a:xfrm>
            <a:off x="37316428" y="3384321"/>
            <a:ext cx="4803775" cy="171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defRPr/>
            </a:pPr>
            <a:r>
              <a:rPr lang="en-US" altLang="en-US" sz="1755" b="1" dirty="0">
                <a:latin typeface="Arial" panose="020B0604020202020204" pitchFamily="34" charset="0"/>
                <a:cs typeface="Arial" panose="020B0604020202020204" pitchFamily="34" charset="0"/>
              </a:rPr>
              <a:t>Contact:</a:t>
            </a:r>
            <a:endParaRPr lang="en-US" altLang="en-US" sz="1755" dirty="0">
              <a:latin typeface="Arial" panose="020B0604020202020204" pitchFamily="34" charset="0"/>
              <a:cs typeface="Arial" panose="020B0604020202020204" pitchFamily="34" charset="0"/>
            </a:endParaRPr>
          </a:p>
          <a:p>
            <a:pPr eaLnBrk="1" hangingPunct="1">
              <a:defRPr/>
            </a:pPr>
            <a:r>
              <a:rPr lang="en-US" altLang="en-US" sz="1755" dirty="0">
                <a:latin typeface="Arial" panose="020B0604020202020204" pitchFamily="34" charset="0"/>
                <a:cs typeface="Arial" panose="020B0604020202020204" pitchFamily="34" charset="0"/>
              </a:rPr>
              <a:t>Stephanie Shiau, PhD, MPH</a:t>
            </a:r>
          </a:p>
          <a:p>
            <a:pPr eaLnBrk="1" hangingPunct="1">
              <a:defRPr/>
            </a:pPr>
            <a:r>
              <a:rPr lang="en-US" altLang="en-US" sz="1755" dirty="0">
                <a:latin typeface="Arial" panose="020B0604020202020204" pitchFamily="34" charset="0"/>
                <a:cs typeface="Arial" panose="020B0604020202020204" pitchFamily="34" charset="0"/>
              </a:rPr>
              <a:t>Rutgers School of Public Health</a:t>
            </a:r>
          </a:p>
          <a:p>
            <a:pPr eaLnBrk="1" hangingPunct="1">
              <a:defRPr/>
            </a:pPr>
            <a:r>
              <a:rPr lang="en-US" altLang="en-US" sz="1755" dirty="0">
                <a:latin typeface="Arial" panose="020B0604020202020204" pitchFamily="34" charset="0"/>
                <a:cs typeface="Arial" panose="020B0604020202020204" pitchFamily="34" charset="0"/>
              </a:rPr>
              <a:t>Department of Biostatistics and Epidemiology</a:t>
            </a:r>
          </a:p>
          <a:p>
            <a:pPr eaLnBrk="1" hangingPunct="1">
              <a:defRPr/>
            </a:pPr>
            <a:r>
              <a:rPr lang="en-US" altLang="en-US" sz="1755" dirty="0">
                <a:latin typeface="Arial" panose="020B0604020202020204" pitchFamily="34" charset="0"/>
                <a:cs typeface="Arial" panose="020B0604020202020204" pitchFamily="34" charset="0"/>
              </a:rPr>
              <a:t>stephanie.shiau@rutgers.edu</a:t>
            </a:r>
          </a:p>
          <a:p>
            <a:pPr eaLnBrk="1" hangingPunct="1">
              <a:defRPr/>
            </a:pPr>
            <a:endParaRPr lang="en-US" altLang="en-US" sz="1755" dirty="0">
              <a:latin typeface="Arial" panose="020B0604020202020204" pitchFamily="34" charset="0"/>
              <a:cs typeface="Arial" panose="020B0604020202020204" pitchFamily="34" charset="0"/>
            </a:endParaRPr>
          </a:p>
        </p:txBody>
      </p:sp>
      <p:sp>
        <p:nvSpPr>
          <p:cNvPr id="3091" name="Text Box 6628">
            <a:extLst>
              <a:ext uri="{FF2B5EF4-FFF2-40B4-BE49-F238E27FC236}">
                <a16:creationId xmlns:a16="http://schemas.microsoft.com/office/drawing/2014/main" id="{A2D5AE0D-F745-4919-87B9-0ED24109608F}"/>
              </a:ext>
            </a:extLst>
          </p:cNvPr>
          <p:cNvSpPr txBox="1">
            <a:spLocks noChangeArrowheads="1"/>
          </p:cNvSpPr>
          <p:nvPr/>
        </p:nvSpPr>
        <p:spPr bwMode="auto">
          <a:xfrm>
            <a:off x="8036607" y="6019393"/>
            <a:ext cx="7086600" cy="400110"/>
          </a:xfrm>
          <a:prstGeom prst="rect">
            <a:avLst/>
          </a:prstGeom>
          <a:solidFill>
            <a:schemeClr val="bg2">
              <a:lumMod val="50000"/>
            </a:schemeClr>
          </a:solidFill>
          <a:ln w="9525">
            <a:noFill/>
            <a:miter lim="800000"/>
            <a:headEnd/>
            <a:tailEnd/>
          </a:ln>
        </p:spPr>
        <p:txBody>
          <a:bodyPr>
            <a:spAutoFit/>
          </a:bodyPr>
          <a:lstStyle/>
          <a:p>
            <a:pPr eaLnBrk="1" hangingPunct="1">
              <a:defRPr/>
            </a:pPr>
            <a:r>
              <a:rPr lang="en-US" altLang="en-US" sz="2000" b="1" dirty="0">
                <a:solidFill>
                  <a:schemeClr val="bg1"/>
                </a:solidFill>
                <a:latin typeface="Arial" pitchFamily="34" charset="0"/>
                <a:cs typeface="Times New Roman" pitchFamily="18" charset="0"/>
              </a:rPr>
              <a:t>Measurements</a:t>
            </a:r>
          </a:p>
        </p:txBody>
      </p:sp>
      <p:sp>
        <p:nvSpPr>
          <p:cNvPr id="3089" name="Text Box 6701">
            <a:extLst>
              <a:ext uri="{FF2B5EF4-FFF2-40B4-BE49-F238E27FC236}">
                <a16:creationId xmlns:a16="http://schemas.microsoft.com/office/drawing/2014/main" id="{D2F0ACFE-3896-40C3-8648-BA07E1C1B2A1}"/>
              </a:ext>
            </a:extLst>
          </p:cNvPr>
          <p:cNvSpPr txBox="1">
            <a:spLocks noChangeArrowheads="1"/>
          </p:cNvSpPr>
          <p:nvPr/>
        </p:nvSpPr>
        <p:spPr bwMode="auto">
          <a:xfrm>
            <a:off x="34405888" y="20050125"/>
            <a:ext cx="646588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defRPr/>
            </a:pPr>
            <a:endParaRPr lang="en-US" altLang="en-US" sz="2340">
              <a:cs typeface="Arial" panose="020B0604020202020204" pitchFamily="34" charset="0"/>
            </a:endParaRPr>
          </a:p>
        </p:txBody>
      </p:sp>
      <p:sp>
        <p:nvSpPr>
          <p:cNvPr id="4114" name="Text Box 7330">
            <a:extLst>
              <a:ext uri="{FF2B5EF4-FFF2-40B4-BE49-F238E27FC236}">
                <a16:creationId xmlns:a16="http://schemas.microsoft.com/office/drawing/2014/main" id="{89CD4B01-3ACC-45FF-8A57-B91616CFCC56}"/>
              </a:ext>
            </a:extLst>
          </p:cNvPr>
          <p:cNvSpPr txBox="1">
            <a:spLocks noChangeArrowheads="1"/>
          </p:cNvSpPr>
          <p:nvPr/>
        </p:nvSpPr>
        <p:spPr bwMode="auto">
          <a:xfrm>
            <a:off x="34528126" y="16939829"/>
            <a:ext cx="749141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In summary, CLWH demonstrate persistent difficulties in behavioral and emotional functioning and quality of life despite excellent virologic control with effective ART regimens. </a:t>
            </a: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While the causes of these deficits are not fully understood, the evidence suggests that the ART regimens these children have received from a reasonably early age have not been sufficient to ameliorate these negative behavioral impacts.  </a:t>
            </a: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As recommendations about optimal regimens change and ART is started at even earlier ages, it will be important to consider whether improvements in these behavioral and social outcomes can be achieved. </a:t>
            </a: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Our findings suggest that behavioral and social interventions may be needed in concert with ART to optimize mental health and quality of life for this vulnerable population throughout the life course.</a:t>
            </a:r>
          </a:p>
        </p:txBody>
      </p:sp>
      <p:sp>
        <p:nvSpPr>
          <p:cNvPr id="4115" name="Text Box 7417">
            <a:extLst>
              <a:ext uri="{FF2B5EF4-FFF2-40B4-BE49-F238E27FC236}">
                <a16:creationId xmlns:a16="http://schemas.microsoft.com/office/drawing/2014/main" id="{48E890B3-FA0E-4C68-A9B0-B380E909083F}"/>
              </a:ext>
            </a:extLst>
          </p:cNvPr>
          <p:cNvSpPr txBox="1">
            <a:spLocks noChangeArrowheads="1"/>
          </p:cNvSpPr>
          <p:nvPr/>
        </p:nvSpPr>
        <p:spPr bwMode="auto">
          <a:xfrm>
            <a:off x="34458276" y="5964685"/>
            <a:ext cx="7491412" cy="9787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CLWH with well-controlled infection who started ART early in life are at increased risk for behavioral and mental health problems and poorer quality of life compared to healthy children from the same community and similar socioeconomic status. </a:t>
            </a: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The SDQ has been widely used as a screening tool in African contexts, and specifically in South Africa to identify children at high risk for mental health and behavioral problems. Our findings signal a risk of mental health problems and additional diagnostic assessments may be warranted to aid early intervention.</a:t>
            </a: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While it is possible that these findings stem from HIV infection and associated neurocognitive deficits or antiretrovirals used for treatment, social and other contextual factors that were not adequately measured in our study might also contribute to the finding (e.g. death of a parent, frequent parental illness and hospitalizations, membership in a family with a highly stigmatized disease, disclosure status of the CLWH, parental mental health diagnoses, or adverse in utero exposures).</a:t>
            </a:r>
          </a:p>
          <a:p>
            <a:pPr algn="just">
              <a:spcBef>
                <a:spcPct val="0"/>
              </a:spcBef>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For quality of life, our cohort of CLWH reported lower physical health and psychosocial health on all three subdomains. The higher total difficulty scores and lower prosocial scores found in our cohort are likely to contribute to reduced quality of life and interventions targeting these areas could be beneficial.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Behavioral functioning and quality of life did not appear to be related to age at ART initiation (≤6 months vs. &gt;6 months) or ART regimen (LPV/r-based vs. efavirenz based) among CLWH. </a:t>
            </a:r>
          </a:p>
        </p:txBody>
      </p:sp>
      <p:sp>
        <p:nvSpPr>
          <p:cNvPr id="4117" name="Text Box 7423">
            <a:extLst>
              <a:ext uri="{FF2B5EF4-FFF2-40B4-BE49-F238E27FC236}">
                <a16:creationId xmlns:a16="http://schemas.microsoft.com/office/drawing/2014/main" id="{022686D0-560A-4C66-B12A-F7BFC9FEF6D1}"/>
              </a:ext>
            </a:extLst>
          </p:cNvPr>
          <p:cNvSpPr txBox="1">
            <a:spLocks noChangeArrowheads="1"/>
          </p:cNvSpPr>
          <p:nvPr/>
        </p:nvSpPr>
        <p:spPr bwMode="auto">
          <a:xfrm>
            <a:off x="520700" y="5842684"/>
            <a:ext cx="7086600" cy="12034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In addition to multiple infectious diseases, children living with perinatally-acquired HIV (CLWH) are at increased risk for a number of other morbidities that affect their quality of life and mental health, including developmental delays, motor and cognitive impairment, and behavioral problems. </a:t>
            </a:r>
          </a:p>
          <a:p>
            <a:pPr marL="0" indent="0" algn="just" eaLnBrk="1" hangingPunct="1">
              <a:buNone/>
            </a:pPr>
            <a:endParaRPr lang="en-US" altLang="en-US" sz="10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CLWH are also more likely to experience illness or death of a parent, stigma, and discrimination that are harmful to emotional and social well-being during childhood.</a:t>
            </a:r>
          </a:p>
          <a:p>
            <a:pPr algn="just" eaLnBrk="1" hangingPunct="1">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Use of combination antiretroviral therapy (ART) has resulted in substantial reductions in mortality and prevents or mitigates many of the more severe manifestations of perinatally-acquired HIV. </a:t>
            </a:r>
          </a:p>
          <a:p>
            <a:pPr marL="0" indent="0" algn="just" eaLnBrk="1" hangingPunct="1">
              <a:buNone/>
            </a:pPr>
            <a:endParaRPr lang="en-US" altLang="en-US" sz="10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In addition, many but not all studies conducted in both well- and less-resourced settings find better neurodevelopmental outcomes associated with ART. </a:t>
            </a:r>
          </a:p>
          <a:p>
            <a:pPr marL="0" indent="0" algn="just" eaLnBrk="1" hangingPunct="1">
              <a:buNone/>
            </a:pPr>
            <a:endParaRPr lang="en-US" altLang="en-US" sz="10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These studies vary with respect to therapeutic agents, duration of observations, consistency of viral suppression, as well as age, immune status and stage of disease at time of treatment initiation. More recent reports from clinical trials involving children started on ART at early ages with less advanced disease find even greater benefit; however, neurocognitive deficits and behavior problems persist.</a:t>
            </a:r>
          </a:p>
          <a:p>
            <a:pPr marL="0" indent="0" algn="just" eaLnBrk="1" hangingPunct="1">
              <a:buNone/>
            </a:pPr>
            <a:endParaRPr lang="en-US" altLang="en-US" sz="10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Data on the overall impact of HIV infection, HIV-associated conditions, and quality of life – i.e. the physical, psychological, school-related, and social well-being – among CLWH who initiate ART early in life and maintain viral suppression are limited. Prior studies report lower quality of life with significant deficits in physical as well as social, emotional and school functioning. </a:t>
            </a:r>
          </a:p>
          <a:p>
            <a:pPr algn="just" eaLnBrk="1" hangingPunct="1">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Few of these studies, however, are able to account for age of ART initiation and degree of viral suppression.</a:t>
            </a:r>
          </a:p>
        </p:txBody>
      </p:sp>
      <p:sp>
        <p:nvSpPr>
          <p:cNvPr id="3105" name="Text Box 7426">
            <a:extLst>
              <a:ext uri="{FF2B5EF4-FFF2-40B4-BE49-F238E27FC236}">
                <a16:creationId xmlns:a16="http://schemas.microsoft.com/office/drawing/2014/main" id="{8896A760-119D-4485-9E82-593637C460FC}"/>
              </a:ext>
            </a:extLst>
          </p:cNvPr>
          <p:cNvSpPr txBox="1">
            <a:spLocks noChangeArrowheads="1"/>
          </p:cNvSpPr>
          <p:nvPr/>
        </p:nvSpPr>
        <p:spPr bwMode="auto">
          <a:xfrm>
            <a:off x="15425074" y="21928764"/>
            <a:ext cx="10548807" cy="1015663"/>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dirty="0">
                <a:solidFill>
                  <a:schemeClr val="bg1"/>
                </a:solidFill>
                <a:latin typeface="Arial" pitchFamily="34" charset="0"/>
                <a:cs typeface="Arial" panose="020B0604020202020204" pitchFamily="34" charset="0"/>
              </a:rPr>
              <a:t>Figure 1: Box plots of scores from the Strengths and Difficulties Questionnaire (SDQ) and Pediatric Quality of Life Inventory (</a:t>
            </a:r>
            <a:r>
              <a:rPr lang="en-US" altLang="en-US" sz="2000" b="1" dirty="0" err="1">
                <a:solidFill>
                  <a:schemeClr val="bg1"/>
                </a:solidFill>
                <a:latin typeface="Arial" pitchFamily="34" charset="0"/>
                <a:cs typeface="Arial" panose="020B0604020202020204" pitchFamily="34" charset="0"/>
              </a:rPr>
              <a:t>PedsQL</a:t>
            </a:r>
            <a:r>
              <a:rPr lang="en-US" altLang="en-US" sz="2000" b="1" dirty="0">
                <a:solidFill>
                  <a:schemeClr val="bg1"/>
                </a:solidFill>
                <a:latin typeface="Arial" pitchFamily="34" charset="0"/>
                <a:cs typeface="Arial" panose="020B0604020202020204" pitchFamily="34" charset="0"/>
              </a:rPr>
              <a:t>™) for CLWH (N=463) and control children (N=122) </a:t>
            </a:r>
          </a:p>
        </p:txBody>
      </p:sp>
      <p:sp>
        <p:nvSpPr>
          <p:cNvPr id="3112" name="Text Box 7433">
            <a:extLst>
              <a:ext uri="{FF2B5EF4-FFF2-40B4-BE49-F238E27FC236}">
                <a16:creationId xmlns:a16="http://schemas.microsoft.com/office/drawing/2014/main" id="{18E6C16F-F646-41A6-99B9-D8C9917E884E}"/>
              </a:ext>
            </a:extLst>
          </p:cNvPr>
          <p:cNvSpPr txBox="1">
            <a:spLocks noChangeArrowheads="1"/>
          </p:cNvSpPr>
          <p:nvPr/>
        </p:nvSpPr>
        <p:spPr bwMode="auto">
          <a:xfrm>
            <a:off x="25693424" y="6200761"/>
            <a:ext cx="8431476" cy="400110"/>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dirty="0">
                <a:solidFill>
                  <a:schemeClr val="bg1"/>
                </a:solidFill>
                <a:latin typeface="Arial" pitchFamily="34" charset="0"/>
                <a:cs typeface="Arial" panose="020B0604020202020204" pitchFamily="34" charset="0"/>
              </a:rPr>
              <a:t>Table 1: Characteristics of CLWH and controls without HIV</a:t>
            </a:r>
          </a:p>
        </p:txBody>
      </p:sp>
      <p:sp>
        <p:nvSpPr>
          <p:cNvPr id="4" name="Text Box 7436">
            <a:extLst>
              <a:ext uri="{FF2B5EF4-FFF2-40B4-BE49-F238E27FC236}">
                <a16:creationId xmlns:a16="http://schemas.microsoft.com/office/drawing/2014/main" id="{A5AF12C6-0E2B-43DC-8359-F0DC5B704B95}"/>
              </a:ext>
            </a:extLst>
          </p:cNvPr>
          <p:cNvSpPr txBox="1">
            <a:spLocks noChangeArrowheads="1"/>
          </p:cNvSpPr>
          <p:nvPr/>
        </p:nvSpPr>
        <p:spPr bwMode="auto">
          <a:xfrm>
            <a:off x="34607500" y="25010877"/>
            <a:ext cx="7729538" cy="90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defRPr/>
            </a:pPr>
            <a:r>
              <a:rPr lang="en-US" altLang="en-US" sz="1755" dirty="0">
                <a:latin typeface="Arial" panose="020B0604020202020204" pitchFamily="34" charset="0"/>
                <a:cs typeface="Arial" panose="020B0604020202020204" pitchFamily="34" charset="0"/>
              </a:rPr>
              <a:t>Funded by the National Institutes of Health, Eunice Kennedy Shriver National Institute of Child Health and Human Development (HD 073977, HD 073952)</a:t>
            </a:r>
          </a:p>
        </p:txBody>
      </p:sp>
      <p:sp>
        <p:nvSpPr>
          <p:cNvPr id="51" name="Rectangle 50">
            <a:extLst>
              <a:ext uri="{FF2B5EF4-FFF2-40B4-BE49-F238E27FC236}">
                <a16:creationId xmlns:a16="http://schemas.microsoft.com/office/drawing/2014/main" id="{B8DB5593-2A33-412E-A2FF-D99B1CFC5BBE}"/>
              </a:ext>
            </a:extLst>
          </p:cNvPr>
          <p:cNvSpPr/>
          <p:nvPr/>
        </p:nvSpPr>
        <p:spPr>
          <a:xfrm>
            <a:off x="38136513" y="347663"/>
            <a:ext cx="3394075" cy="992187"/>
          </a:xfrm>
          <a:prstGeom prst="rect">
            <a:avLst/>
          </a:prstGeom>
        </p:spPr>
        <p:txBody>
          <a:bodyPr wrap="none">
            <a:spAutoFit/>
          </a:bodyPr>
          <a:lstStyle/>
          <a:p>
            <a:pPr eaLnBrk="1" fontAlgn="auto" hangingPunct="1">
              <a:spcBef>
                <a:spcPts val="0"/>
              </a:spcBef>
              <a:spcAft>
                <a:spcPts val="0"/>
              </a:spcAft>
              <a:defRPr/>
            </a:pPr>
            <a:r>
              <a:rPr lang="en-US" sz="5851" b="1" kern="0" dirty="0">
                <a:solidFill>
                  <a:srgbClr val="002060"/>
                </a:solidFill>
                <a:latin typeface="Arial" pitchFamily="34" charset="0"/>
                <a:cs typeface="Arial" panose="020B0604020202020204" pitchFamily="34" charset="0"/>
              </a:rPr>
              <a:t>PEB0326</a:t>
            </a:r>
            <a:endParaRPr lang="en-US" sz="5851" kern="0" dirty="0">
              <a:solidFill>
                <a:srgbClr val="002060"/>
              </a:solidFill>
              <a:latin typeface="Arial" pitchFamily="34" charset="0"/>
              <a:cs typeface="Arial" panose="020B0604020202020204" pitchFamily="34" charset="0"/>
            </a:endParaRPr>
          </a:p>
        </p:txBody>
      </p:sp>
      <p:sp>
        <p:nvSpPr>
          <p:cNvPr id="54" name="Rectangle 2">
            <a:extLst>
              <a:ext uri="{FF2B5EF4-FFF2-40B4-BE49-F238E27FC236}">
                <a16:creationId xmlns:a16="http://schemas.microsoft.com/office/drawing/2014/main" id="{9D32F49D-1146-4847-8744-EA0B5C6E9D9F}"/>
              </a:ext>
            </a:extLst>
          </p:cNvPr>
          <p:cNvSpPr>
            <a:spLocks noChangeArrowheads="1"/>
          </p:cNvSpPr>
          <p:nvPr/>
        </p:nvSpPr>
        <p:spPr bwMode="auto">
          <a:xfrm>
            <a:off x="6832600" y="433388"/>
            <a:ext cx="29617988" cy="1782762"/>
          </a:xfrm>
          <a:prstGeom prst="rect">
            <a:avLst/>
          </a:prstGeom>
          <a:solidFill>
            <a:schemeClr val="bg1"/>
          </a:solidFill>
          <a:ln w="9525">
            <a:noFill/>
            <a:miter lim="800000"/>
            <a:headEnd/>
            <a:tailEnd/>
          </a:ln>
        </p:spPr>
        <p:txBody>
          <a:bodyPr lIns="295143" tIns="147572" rIns="295143" bIns="147572" anchor="ctr"/>
          <a:lstStyle/>
          <a:p>
            <a:pPr algn="ctr" defTabSz="2173901" eaLnBrk="1" fontAlgn="auto" hangingPunct="1">
              <a:lnSpc>
                <a:spcPct val="110000"/>
              </a:lnSpc>
              <a:spcBef>
                <a:spcPct val="5000"/>
              </a:spcBef>
              <a:spcAft>
                <a:spcPct val="25000"/>
              </a:spcAft>
              <a:defRPr/>
            </a:pPr>
            <a:r>
              <a:rPr lang="en-US" sz="5851" b="1" kern="0" dirty="0">
                <a:solidFill>
                  <a:srgbClr val="002060"/>
                </a:solidFill>
                <a:latin typeface="Arial" pitchFamily="34" charset="0"/>
                <a:cs typeface="Arial" panose="020B0604020202020204" pitchFamily="34" charset="0"/>
              </a:rPr>
              <a:t>Mental health and quality of life in children living with HIV </a:t>
            </a:r>
            <a:br>
              <a:rPr lang="en-US" sz="5851" b="1" kern="0" dirty="0">
                <a:solidFill>
                  <a:srgbClr val="002060"/>
                </a:solidFill>
                <a:latin typeface="Arial" pitchFamily="34" charset="0"/>
                <a:cs typeface="Arial" panose="020B0604020202020204" pitchFamily="34" charset="0"/>
              </a:rPr>
            </a:br>
            <a:r>
              <a:rPr lang="en-US" sz="5851" b="1" kern="0" dirty="0">
                <a:solidFill>
                  <a:srgbClr val="002060"/>
                </a:solidFill>
                <a:latin typeface="Arial" pitchFamily="34" charset="0"/>
                <a:cs typeface="Arial" panose="020B0604020202020204" pitchFamily="34" charset="0"/>
              </a:rPr>
              <a:t>on antiretroviral therapy</a:t>
            </a:r>
            <a:endParaRPr lang="en-US" sz="1755" i="1" kern="0" dirty="0">
              <a:solidFill>
                <a:srgbClr val="002060"/>
              </a:solidFill>
              <a:cs typeface="Arial" panose="020B0604020202020204" pitchFamily="34" charset="0"/>
            </a:endParaRPr>
          </a:p>
        </p:txBody>
      </p:sp>
      <p:sp>
        <p:nvSpPr>
          <p:cNvPr id="4127" name="TextBox 55">
            <a:extLst>
              <a:ext uri="{FF2B5EF4-FFF2-40B4-BE49-F238E27FC236}">
                <a16:creationId xmlns:a16="http://schemas.microsoft.com/office/drawing/2014/main" id="{5B3FA472-307B-4F25-8788-1FB06A9846B9}"/>
              </a:ext>
            </a:extLst>
          </p:cNvPr>
          <p:cNvSpPr txBox="1">
            <a:spLocks noChangeArrowheads="1"/>
          </p:cNvSpPr>
          <p:nvPr/>
        </p:nvSpPr>
        <p:spPr bwMode="auto">
          <a:xfrm>
            <a:off x="7199312" y="2393950"/>
            <a:ext cx="30030738" cy="269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en-US" altLang="en-US" sz="2000" b="1" dirty="0">
                <a:solidFill>
                  <a:srgbClr val="000000"/>
                </a:solidFill>
                <a:latin typeface="Arial" panose="020B0604020202020204" pitchFamily="34" charset="0"/>
                <a:cs typeface="Arial" panose="020B0604020202020204" pitchFamily="34" charset="0"/>
              </a:rPr>
              <a:t>Authors: </a:t>
            </a:r>
            <a:r>
              <a:rPr lang="en-US" altLang="en-US" sz="2000" dirty="0">
                <a:solidFill>
                  <a:srgbClr val="000000"/>
                </a:solidFill>
                <a:latin typeface="Arial" panose="020B0604020202020204" pitchFamily="34" charset="0"/>
                <a:cs typeface="Arial" panose="020B0604020202020204" pitchFamily="34" charset="0"/>
              </a:rPr>
              <a:t>Stephanie Shiau</a:t>
            </a:r>
            <a:r>
              <a:rPr lang="en-US" altLang="en-US" sz="2000" baseline="30000" dirty="0">
                <a:solidFill>
                  <a:srgbClr val="000000"/>
                </a:solidFill>
                <a:latin typeface="Arial" panose="020B0604020202020204" pitchFamily="34" charset="0"/>
                <a:cs typeface="Arial" panose="020B0604020202020204" pitchFamily="34" charset="0"/>
              </a:rPr>
              <a:t>1</a:t>
            </a:r>
            <a:r>
              <a:rPr lang="en-US" altLang="en-US" sz="2000" dirty="0">
                <a:solidFill>
                  <a:srgbClr val="000000"/>
                </a:solidFill>
                <a:latin typeface="Arial" panose="020B0604020202020204" pitchFamily="34" charset="0"/>
                <a:cs typeface="Arial" panose="020B0604020202020204" pitchFamily="34" charset="0"/>
              </a:rPr>
              <a:t>, Henry Evans</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 Renate Strehlau</a:t>
            </a:r>
            <a:r>
              <a:rPr lang="en-US" altLang="en-US" sz="2000" baseline="30000" dirty="0">
                <a:solidFill>
                  <a:srgbClr val="000000"/>
                </a:solidFill>
                <a:latin typeface="Arial" panose="020B0604020202020204" pitchFamily="34" charset="0"/>
                <a:cs typeface="Arial" panose="020B0604020202020204" pitchFamily="34" charset="0"/>
              </a:rPr>
              <a:t>3</a:t>
            </a:r>
            <a:r>
              <a:rPr lang="en-US" altLang="en-US" sz="2000" dirty="0">
                <a:solidFill>
                  <a:srgbClr val="000000"/>
                </a:solidFill>
                <a:latin typeface="Arial" panose="020B0604020202020204" pitchFamily="34" charset="0"/>
                <a:cs typeface="Arial" panose="020B0604020202020204" pitchFamily="34" charset="0"/>
              </a:rPr>
              <a:t>, Yanhan Shen</a:t>
            </a:r>
            <a:r>
              <a:rPr lang="en-US" altLang="en-US" sz="2000" baseline="30000" dirty="0">
                <a:solidFill>
                  <a:srgbClr val="000000"/>
                </a:solidFill>
                <a:latin typeface="Arial" panose="020B0604020202020204" pitchFamily="34" charset="0"/>
                <a:cs typeface="Arial" panose="020B0604020202020204" pitchFamily="34" charset="0"/>
              </a:rPr>
              <a:t>4</a:t>
            </a:r>
            <a:r>
              <a:rPr lang="en-US" altLang="en-US" sz="2000" dirty="0">
                <a:solidFill>
                  <a:srgbClr val="000000"/>
                </a:solidFill>
                <a:latin typeface="Arial" panose="020B0604020202020204" pitchFamily="34" charset="0"/>
                <a:cs typeface="Arial" panose="020B0604020202020204" pitchFamily="34" charset="0"/>
              </a:rPr>
              <a:t>, Megan Burke</a:t>
            </a:r>
            <a:r>
              <a:rPr lang="en-US" altLang="en-US" sz="2000" baseline="30000" dirty="0">
                <a:solidFill>
                  <a:srgbClr val="000000"/>
                </a:solidFill>
                <a:latin typeface="Arial" panose="020B0604020202020204" pitchFamily="34" charset="0"/>
                <a:cs typeface="Arial" panose="020B0604020202020204" pitchFamily="34" charset="0"/>
              </a:rPr>
              <a:t>3</a:t>
            </a:r>
            <a:r>
              <a:rPr lang="en-US" altLang="en-US" sz="2000" dirty="0">
                <a:solidFill>
                  <a:srgbClr val="000000"/>
                </a:solidFill>
                <a:latin typeface="Arial" panose="020B0604020202020204" pitchFamily="34" charset="0"/>
                <a:cs typeface="Arial" panose="020B0604020202020204" pitchFamily="34" charset="0"/>
              </a:rPr>
              <a:t>, Afaaf Liberty</a:t>
            </a:r>
            <a:r>
              <a:rPr lang="en-US" altLang="en-US" sz="2000" baseline="30000" dirty="0">
                <a:solidFill>
                  <a:srgbClr val="000000"/>
                </a:solidFill>
                <a:latin typeface="Arial" panose="020B0604020202020204" pitchFamily="34" charset="0"/>
                <a:cs typeface="Arial" panose="020B0604020202020204" pitchFamily="34" charset="0"/>
              </a:rPr>
              <a:t>5</a:t>
            </a:r>
            <a:r>
              <a:rPr lang="en-US" altLang="en-US" sz="2000" dirty="0">
                <a:solidFill>
                  <a:srgbClr val="000000"/>
                </a:solidFill>
                <a:latin typeface="Arial" panose="020B0604020202020204" pitchFamily="34" charset="0"/>
                <a:cs typeface="Arial" panose="020B0604020202020204" pitchFamily="34" charset="0"/>
              </a:rPr>
              <a:t>, Ashraf Coovadia</a:t>
            </a:r>
            <a:r>
              <a:rPr lang="en-US" altLang="en-US" sz="2000" baseline="30000" dirty="0">
                <a:solidFill>
                  <a:srgbClr val="000000"/>
                </a:solidFill>
                <a:latin typeface="Arial" panose="020B0604020202020204" pitchFamily="34" charset="0"/>
                <a:cs typeface="Arial" panose="020B0604020202020204" pitchFamily="34" charset="0"/>
              </a:rPr>
              <a:t>3</a:t>
            </a:r>
            <a:r>
              <a:rPr lang="en-US" altLang="en-US" sz="2000" dirty="0">
                <a:solidFill>
                  <a:srgbClr val="000000"/>
                </a:solidFill>
                <a:latin typeface="Arial" panose="020B0604020202020204" pitchFamily="34" charset="0"/>
                <a:cs typeface="Arial" panose="020B0604020202020204" pitchFamily="34" charset="0"/>
              </a:rPr>
              <a:t>, Elaine J. Abrams</a:t>
            </a:r>
            <a:r>
              <a:rPr lang="en-US" altLang="en-US" sz="2000" baseline="30000" dirty="0">
                <a:solidFill>
                  <a:srgbClr val="000000"/>
                </a:solidFill>
                <a:latin typeface="Arial" panose="020B0604020202020204" pitchFamily="34" charset="0"/>
                <a:cs typeface="Arial" panose="020B0604020202020204" pitchFamily="34" charset="0"/>
              </a:rPr>
              <a:t>6,7,8</a:t>
            </a:r>
            <a:r>
              <a:rPr lang="en-US" altLang="en-US" sz="2000" dirty="0">
                <a:solidFill>
                  <a:srgbClr val="000000"/>
                </a:solidFill>
                <a:latin typeface="Arial" panose="020B0604020202020204" pitchFamily="34" charset="0"/>
                <a:cs typeface="Arial" panose="020B0604020202020204" pitchFamily="34" charset="0"/>
              </a:rPr>
              <a:t>, Michael T. Yin</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 Avy Violari</a:t>
            </a:r>
            <a:r>
              <a:rPr lang="en-US" altLang="en-US" sz="2000" baseline="30000" dirty="0">
                <a:solidFill>
                  <a:srgbClr val="000000"/>
                </a:solidFill>
                <a:latin typeface="Arial" panose="020B0604020202020204" pitchFamily="34" charset="0"/>
                <a:cs typeface="Arial" panose="020B0604020202020204" pitchFamily="34" charset="0"/>
              </a:rPr>
              <a:t>5</a:t>
            </a:r>
            <a:r>
              <a:rPr lang="en-US" altLang="en-US" sz="2000" dirty="0">
                <a:solidFill>
                  <a:srgbClr val="000000"/>
                </a:solidFill>
                <a:latin typeface="Arial" panose="020B0604020202020204" pitchFamily="34" charset="0"/>
                <a:cs typeface="Arial" panose="020B0604020202020204" pitchFamily="34" charset="0"/>
              </a:rPr>
              <a:t>, Louise Kuhn</a:t>
            </a:r>
            <a:r>
              <a:rPr lang="en-US" altLang="en-US" sz="2000" baseline="30000" dirty="0">
                <a:solidFill>
                  <a:srgbClr val="000000"/>
                </a:solidFill>
                <a:latin typeface="Arial" panose="020B0604020202020204" pitchFamily="34" charset="0"/>
                <a:cs typeface="Arial" panose="020B0604020202020204" pitchFamily="34" charset="0"/>
              </a:rPr>
              <a:t>4,7</a:t>
            </a:r>
            <a:r>
              <a:rPr lang="en-US" altLang="en-US" sz="2000" dirty="0">
                <a:solidFill>
                  <a:srgbClr val="000000"/>
                </a:solidFill>
                <a:latin typeface="Arial" panose="020B0604020202020204" pitchFamily="34" charset="0"/>
                <a:cs typeface="Arial" panose="020B0604020202020204" pitchFamily="34" charset="0"/>
              </a:rPr>
              <a:t>, Stephen M. Arpadi</a:t>
            </a:r>
            <a:r>
              <a:rPr lang="en-US" altLang="en-US" sz="2000" baseline="30000" dirty="0">
                <a:solidFill>
                  <a:srgbClr val="000000"/>
                </a:solidFill>
                <a:latin typeface="Arial" panose="020B0604020202020204" pitchFamily="34" charset="0"/>
                <a:cs typeface="Arial" panose="020B0604020202020204" pitchFamily="34" charset="0"/>
              </a:rPr>
              <a:t>4,7,8</a:t>
            </a:r>
          </a:p>
          <a:p>
            <a:pPr algn="ctr" eaLnBrk="1" hangingPunct="1">
              <a:spcBef>
                <a:spcPct val="0"/>
              </a:spcBef>
              <a:buFontTx/>
              <a:buNone/>
            </a:pPr>
            <a:endParaRPr lang="en-US" altLang="en-US" sz="2000" b="1" dirty="0">
              <a:solidFill>
                <a:srgbClr val="000000"/>
              </a:solidFill>
              <a:latin typeface="Arial" panose="020B0604020202020204" pitchFamily="34" charset="0"/>
              <a:cs typeface="Arial" panose="020B0604020202020204" pitchFamily="34" charset="0"/>
            </a:endParaRPr>
          </a:p>
          <a:p>
            <a:pPr algn="ctr" eaLnBrk="1" hangingPunct="1">
              <a:spcBef>
                <a:spcPct val="0"/>
              </a:spcBef>
              <a:buFontTx/>
              <a:buNone/>
            </a:pPr>
            <a:r>
              <a:rPr lang="en-US" altLang="en-US" sz="2000" b="1" dirty="0">
                <a:solidFill>
                  <a:srgbClr val="000000"/>
                </a:solidFill>
                <a:latin typeface="Arial" panose="020B0604020202020204" pitchFamily="34" charset="0"/>
                <a:cs typeface="Arial" panose="020B0604020202020204" pitchFamily="34" charset="0"/>
              </a:rPr>
              <a:t>Affiliations: </a:t>
            </a:r>
            <a:r>
              <a:rPr lang="en-US" altLang="en-US" sz="2000" b="1" baseline="30000" dirty="0">
                <a:solidFill>
                  <a:srgbClr val="000000"/>
                </a:solidFill>
                <a:latin typeface="Arial" panose="020B0604020202020204" pitchFamily="34" charset="0"/>
                <a:cs typeface="Arial" panose="020B0604020202020204" pitchFamily="34" charset="0"/>
              </a:rPr>
              <a:t>1</a:t>
            </a:r>
            <a:r>
              <a:rPr lang="en-US" altLang="en-US" sz="2000" dirty="0">
                <a:solidFill>
                  <a:srgbClr val="000000"/>
                </a:solidFill>
                <a:latin typeface="Arial" panose="020B0604020202020204" pitchFamily="34" charset="0"/>
                <a:cs typeface="Arial" panose="020B0604020202020204" pitchFamily="34" charset="0"/>
              </a:rPr>
              <a:t>Department of Biostatistics and Epidemiology, Rutgers School of Public Health, Piscataway, NJ, USA; </a:t>
            </a:r>
          </a:p>
          <a:p>
            <a:pPr algn="ctr" eaLnBrk="1" hangingPunct="1">
              <a:spcBef>
                <a:spcPct val="0"/>
              </a:spcBef>
              <a:buFontTx/>
              <a:buNone/>
            </a:pP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Department of Medicine, Division of Infectious Diseases, </a:t>
            </a:r>
            <a:r>
              <a:rPr lang="en-US" altLang="en-US" sz="2000" dirty="0" err="1">
                <a:solidFill>
                  <a:srgbClr val="000000"/>
                </a:solidFill>
                <a:latin typeface="Arial" panose="020B0604020202020204" pitchFamily="34" charset="0"/>
                <a:cs typeface="Arial" panose="020B0604020202020204" pitchFamily="34" charset="0"/>
              </a:rPr>
              <a:t>Vagelos</a:t>
            </a:r>
            <a:r>
              <a:rPr lang="en-US" altLang="en-US" sz="2000" dirty="0">
                <a:solidFill>
                  <a:srgbClr val="000000"/>
                </a:solidFill>
                <a:latin typeface="Arial" panose="020B0604020202020204" pitchFamily="34" charset="0"/>
                <a:cs typeface="Arial" panose="020B0604020202020204" pitchFamily="34" charset="0"/>
              </a:rPr>
              <a:t> College of Physicians &amp; Surgeons, Columbia University Irving Medical Center, New York, NY, USA; </a:t>
            </a:r>
          </a:p>
          <a:p>
            <a:pPr algn="ctr" eaLnBrk="1" hangingPunct="1">
              <a:spcBef>
                <a:spcPct val="0"/>
              </a:spcBef>
              <a:buFontTx/>
              <a:buNone/>
            </a:pPr>
            <a:r>
              <a:rPr lang="en-US" altLang="en-US" sz="2000" baseline="30000" dirty="0">
                <a:solidFill>
                  <a:srgbClr val="000000"/>
                </a:solidFill>
                <a:latin typeface="Arial" panose="020B0604020202020204" pitchFamily="34" charset="0"/>
                <a:cs typeface="Arial" panose="020B0604020202020204" pitchFamily="34" charset="0"/>
              </a:rPr>
              <a:t>3</a:t>
            </a:r>
            <a:r>
              <a:rPr lang="en-US" altLang="en-US" sz="2000" dirty="0">
                <a:solidFill>
                  <a:srgbClr val="000000"/>
                </a:solidFill>
                <a:latin typeface="Arial" panose="020B0604020202020204" pitchFamily="34" charset="0"/>
                <a:cs typeface="Arial" panose="020B0604020202020204" pitchFamily="34" charset="0"/>
              </a:rPr>
              <a:t>Empilweni Services and Research Unit, </a:t>
            </a:r>
            <a:r>
              <a:rPr lang="en-US" altLang="en-US" sz="2000" dirty="0" err="1">
                <a:solidFill>
                  <a:srgbClr val="000000"/>
                </a:solidFill>
                <a:latin typeface="Arial" panose="020B0604020202020204" pitchFamily="34" charset="0"/>
                <a:cs typeface="Arial" panose="020B0604020202020204" pitchFamily="34" charset="0"/>
              </a:rPr>
              <a:t>Rahima</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err="1">
                <a:solidFill>
                  <a:srgbClr val="000000"/>
                </a:solidFill>
                <a:latin typeface="Arial" panose="020B0604020202020204" pitchFamily="34" charset="0"/>
                <a:cs typeface="Arial" panose="020B0604020202020204" pitchFamily="34" charset="0"/>
              </a:rPr>
              <a:t>Moosa</a:t>
            </a:r>
            <a:r>
              <a:rPr lang="en-US" altLang="en-US" sz="2000" dirty="0">
                <a:solidFill>
                  <a:srgbClr val="000000"/>
                </a:solidFill>
                <a:latin typeface="Arial" panose="020B0604020202020204" pitchFamily="34" charset="0"/>
                <a:cs typeface="Arial" panose="020B0604020202020204" pitchFamily="34" charset="0"/>
              </a:rPr>
              <a:t> Mother and Child Hospital, Department of </a:t>
            </a:r>
            <a:r>
              <a:rPr lang="en-US" altLang="en-US" sz="2000" dirty="0" err="1">
                <a:solidFill>
                  <a:srgbClr val="000000"/>
                </a:solidFill>
                <a:latin typeface="Arial" panose="020B0604020202020204" pitchFamily="34" charset="0"/>
                <a:cs typeface="Arial" panose="020B0604020202020204" pitchFamily="34" charset="0"/>
              </a:rPr>
              <a:t>Paediatrics</a:t>
            </a:r>
            <a:r>
              <a:rPr lang="en-US" altLang="en-US" sz="2000" dirty="0">
                <a:solidFill>
                  <a:srgbClr val="000000"/>
                </a:solidFill>
                <a:latin typeface="Arial" panose="020B0604020202020204" pitchFamily="34" charset="0"/>
                <a:cs typeface="Arial" panose="020B0604020202020204" pitchFamily="34" charset="0"/>
              </a:rPr>
              <a:t> and Child Health, Faculty of Health Sciences, University of the Witwatersrand, Johannesburg, South Africa</a:t>
            </a:r>
          </a:p>
          <a:p>
            <a:pPr algn="ctr" eaLnBrk="1" hangingPunct="1">
              <a:spcBef>
                <a:spcPct val="0"/>
              </a:spcBef>
              <a:buFontTx/>
              <a:buNone/>
            </a:pPr>
            <a:r>
              <a:rPr lang="en-US" altLang="en-US" sz="2000" baseline="30000" dirty="0">
                <a:solidFill>
                  <a:srgbClr val="000000"/>
                </a:solidFill>
                <a:latin typeface="Arial" panose="020B0604020202020204" pitchFamily="34" charset="0"/>
                <a:cs typeface="Arial" panose="020B0604020202020204" pitchFamily="34" charset="0"/>
              </a:rPr>
              <a:t>4</a:t>
            </a:r>
            <a:r>
              <a:rPr lang="en-US" altLang="en-US" sz="2000" dirty="0">
                <a:solidFill>
                  <a:srgbClr val="000000"/>
                </a:solidFill>
                <a:latin typeface="Arial" panose="020B0604020202020204" pitchFamily="34" charset="0"/>
                <a:cs typeface="Arial" panose="020B0604020202020204" pitchFamily="34" charset="0"/>
              </a:rPr>
              <a:t>G.H. Sergievsky Center, </a:t>
            </a:r>
            <a:r>
              <a:rPr lang="en-US" altLang="en-US" sz="2000" dirty="0" err="1">
                <a:solidFill>
                  <a:srgbClr val="000000"/>
                </a:solidFill>
                <a:latin typeface="Arial" panose="020B0604020202020204" pitchFamily="34" charset="0"/>
                <a:cs typeface="Arial" panose="020B0604020202020204" pitchFamily="34" charset="0"/>
              </a:rPr>
              <a:t>Vagelos</a:t>
            </a:r>
            <a:r>
              <a:rPr lang="en-US" altLang="en-US" sz="2000" dirty="0">
                <a:solidFill>
                  <a:srgbClr val="000000"/>
                </a:solidFill>
                <a:latin typeface="Arial" panose="020B0604020202020204" pitchFamily="34" charset="0"/>
                <a:cs typeface="Arial" panose="020B0604020202020204" pitchFamily="34" charset="0"/>
              </a:rPr>
              <a:t> College of Physicians &amp; Surgeons, Columbia University Irving Medical Center, New York, NY, USA; </a:t>
            </a:r>
          </a:p>
          <a:p>
            <a:pPr algn="ctr" eaLnBrk="1" hangingPunct="1">
              <a:spcBef>
                <a:spcPct val="0"/>
              </a:spcBef>
              <a:buFontTx/>
              <a:buNone/>
            </a:pPr>
            <a:r>
              <a:rPr lang="en-US" altLang="en-US" sz="2000" baseline="30000" dirty="0">
                <a:solidFill>
                  <a:srgbClr val="000000"/>
                </a:solidFill>
                <a:latin typeface="Arial" panose="020B0604020202020204" pitchFamily="34" charset="0"/>
                <a:cs typeface="Arial" panose="020B0604020202020204" pitchFamily="34" charset="0"/>
              </a:rPr>
              <a:t>5</a:t>
            </a:r>
            <a:r>
              <a:rPr lang="en-US" altLang="en-US" sz="2000" dirty="0">
                <a:solidFill>
                  <a:srgbClr val="000000"/>
                </a:solidFill>
                <a:latin typeface="Arial" panose="020B0604020202020204" pitchFamily="34" charset="0"/>
                <a:cs typeface="Arial" panose="020B0604020202020204" pitchFamily="34" charset="0"/>
              </a:rPr>
              <a:t>Perinatal HIV Research Unit, Chris Hani Baragwanath Hospital, University of the Witwatersrand, Johannesburg, South Africa; </a:t>
            </a:r>
            <a:r>
              <a:rPr lang="en-US" altLang="en-US" sz="2000" baseline="30000" dirty="0">
                <a:solidFill>
                  <a:srgbClr val="000000"/>
                </a:solidFill>
                <a:latin typeface="Arial" panose="020B0604020202020204" pitchFamily="34" charset="0"/>
                <a:cs typeface="Arial" panose="020B0604020202020204" pitchFamily="34" charset="0"/>
              </a:rPr>
              <a:t>6</a:t>
            </a:r>
            <a:r>
              <a:rPr lang="en-US" altLang="en-US" sz="2000" dirty="0">
                <a:solidFill>
                  <a:srgbClr val="000000"/>
                </a:solidFill>
                <a:latin typeface="Arial" panose="020B0604020202020204" pitchFamily="34" charset="0"/>
                <a:cs typeface="Arial" panose="020B0604020202020204" pitchFamily="34" charset="0"/>
              </a:rPr>
              <a:t>ICAP at Columbia University, Mailman School of Public Health, Columbia University Irving Medical Center, New York, NY; </a:t>
            </a:r>
          </a:p>
          <a:p>
            <a:pPr algn="ctr" eaLnBrk="1" hangingPunct="1">
              <a:spcBef>
                <a:spcPct val="0"/>
              </a:spcBef>
              <a:buFontTx/>
              <a:buNone/>
            </a:pPr>
            <a:r>
              <a:rPr lang="en-US" altLang="en-US" sz="2000" baseline="30000" dirty="0">
                <a:solidFill>
                  <a:srgbClr val="000000"/>
                </a:solidFill>
                <a:latin typeface="Arial" panose="020B0604020202020204" pitchFamily="34" charset="0"/>
                <a:cs typeface="Arial" panose="020B0604020202020204" pitchFamily="34" charset="0"/>
              </a:rPr>
              <a:t>7</a:t>
            </a:r>
            <a:r>
              <a:rPr lang="en-US" altLang="en-US" sz="2000" dirty="0">
                <a:solidFill>
                  <a:srgbClr val="000000"/>
                </a:solidFill>
                <a:latin typeface="Arial" panose="020B0604020202020204" pitchFamily="34" charset="0"/>
                <a:cs typeface="Arial" panose="020B0604020202020204" pitchFamily="34" charset="0"/>
              </a:rPr>
              <a:t>Department of Epidemiology, Mailman School of Public Health, Columbia University Irving Medical Center, New York, NY, USA; </a:t>
            </a:r>
            <a:r>
              <a:rPr lang="en-US" altLang="en-US" sz="2000" baseline="30000" dirty="0">
                <a:solidFill>
                  <a:srgbClr val="000000"/>
                </a:solidFill>
                <a:latin typeface="Arial" panose="020B0604020202020204" pitchFamily="34" charset="0"/>
                <a:cs typeface="Arial" panose="020B0604020202020204" pitchFamily="34" charset="0"/>
              </a:rPr>
              <a:t>8</a:t>
            </a:r>
            <a:r>
              <a:rPr lang="en-US" altLang="en-US" sz="2000" dirty="0">
                <a:solidFill>
                  <a:srgbClr val="000000"/>
                </a:solidFill>
                <a:latin typeface="Arial" panose="020B0604020202020204" pitchFamily="34" charset="0"/>
                <a:cs typeface="Arial" panose="020B0604020202020204" pitchFamily="34" charset="0"/>
              </a:rPr>
              <a:t>Department of Pediatrics, </a:t>
            </a:r>
            <a:r>
              <a:rPr lang="en-US" altLang="en-US" sz="2000" dirty="0" err="1">
                <a:solidFill>
                  <a:srgbClr val="000000"/>
                </a:solidFill>
                <a:latin typeface="Arial" panose="020B0604020202020204" pitchFamily="34" charset="0"/>
                <a:cs typeface="Arial" panose="020B0604020202020204" pitchFamily="34" charset="0"/>
              </a:rPr>
              <a:t>Vagelos</a:t>
            </a:r>
            <a:r>
              <a:rPr lang="en-US" altLang="en-US" sz="2000" dirty="0">
                <a:solidFill>
                  <a:srgbClr val="000000"/>
                </a:solidFill>
                <a:latin typeface="Arial" panose="020B0604020202020204" pitchFamily="34" charset="0"/>
                <a:cs typeface="Arial" panose="020B0604020202020204" pitchFamily="34" charset="0"/>
              </a:rPr>
              <a:t> College of Physicians and Surgeons, Columbia University Irving Medical Center, New York, NY, USA</a:t>
            </a:r>
          </a:p>
          <a:p>
            <a:pPr algn="ctr" eaLnBrk="1" hangingPunct="1">
              <a:spcBef>
                <a:spcPct val="0"/>
              </a:spcBef>
              <a:buFontTx/>
              <a:buNone/>
            </a:pPr>
            <a:endParaRPr lang="en-US" altLang="en-US" sz="2000" dirty="0">
              <a:solidFill>
                <a:srgbClr val="000000"/>
              </a:solidFill>
              <a:latin typeface="Arial" panose="020B0604020202020204" pitchFamily="34" charset="0"/>
              <a:cs typeface="Arial" panose="020B0604020202020204" pitchFamily="34" charset="0"/>
            </a:endParaRPr>
          </a:p>
        </p:txBody>
      </p:sp>
      <p:pic>
        <p:nvPicPr>
          <p:cNvPr id="4128" name="Picture 56" descr="NIH_Master_Logo_With_Tag_Black-JPG.JPG">
            <a:extLst>
              <a:ext uri="{FF2B5EF4-FFF2-40B4-BE49-F238E27FC236}">
                <a16:creationId xmlns:a16="http://schemas.microsoft.com/office/drawing/2014/main" id="{CC454E7E-9CD1-4C2A-B157-619DCBD64E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093400" y="23818879"/>
            <a:ext cx="50927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ectangle 44">
            <a:extLst>
              <a:ext uri="{FF2B5EF4-FFF2-40B4-BE49-F238E27FC236}">
                <a16:creationId xmlns:a16="http://schemas.microsoft.com/office/drawing/2014/main" id="{BAACBD17-8E41-462B-AC3A-A11F10C6ED79}"/>
              </a:ext>
            </a:extLst>
          </p:cNvPr>
          <p:cNvSpPr/>
          <p:nvPr/>
        </p:nvSpPr>
        <p:spPr>
          <a:xfrm>
            <a:off x="0" y="30664150"/>
            <a:ext cx="42803763" cy="141128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064">
              <a:solidFill>
                <a:schemeClr val="bg1"/>
              </a:solidFill>
            </a:endParaRPr>
          </a:p>
        </p:txBody>
      </p:sp>
      <p:sp>
        <p:nvSpPr>
          <p:cNvPr id="46" name="TextBox 45">
            <a:extLst>
              <a:ext uri="{FF2B5EF4-FFF2-40B4-BE49-F238E27FC236}">
                <a16:creationId xmlns:a16="http://schemas.microsoft.com/office/drawing/2014/main" id="{527398F0-B048-4D31-ABBD-0CF24CB9A706}"/>
              </a:ext>
            </a:extLst>
          </p:cNvPr>
          <p:cNvSpPr txBox="1"/>
          <p:nvPr/>
        </p:nvSpPr>
        <p:spPr>
          <a:xfrm>
            <a:off x="276225" y="30978475"/>
            <a:ext cx="8348663" cy="820738"/>
          </a:xfrm>
          <a:prstGeom prst="rect">
            <a:avLst/>
          </a:prstGeom>
          <a:noFill/>
        </p:spPr>
        <p:txBody>
          <a:bodyPr>
            <a:spAutoFit/>
          </a:bodyPr>
          <a:lstStyle/>
          <a:p>
            <a:pPr eaLnBrk="1" hangingPunct="1">
              <a:defRPr/>
            </a:pPr>
            <a:r>
              <a:rPr lang="en-GB" sz="2365" b="1" dirty="0">
                <a:solidFill>
                  <a:schemeClr val="bg1"/>
                </a:solidFill>
                <a:latin typeface="Century Gothic" panose="020B0502020202020204" pitchFamily="34" charset="0"/>
                <a:cs typeface="Arial" panose="020B0604020202020204" pitchFamily="34" charset="0"/>
              </a:rPr>
              <a:t>PRESENTED AT THE 23</a:t>
            </a:r>
            <a:r>
              <a:rPr lang="en-GB" sz="2365" b="1" baseline="30000" dirty="0">
                <a:solidFill>
                  <a:schemeClr val="bg1"/>
                </a:solidFill>
                <a:latin typeface="Century Gothic" panose="020B0502020202020204" pitchFamily="34" charset="0"/>
                <a:cs typeface="Arial" panose="020B0604020202020204" pitchFamily="34" charset="0"/>
              </a:rPr>
              <a:t>RD</a:t>
            </a:r>
            <a:r>
              <a:rPr lang="en-GB" sz="2365" b="1" dirty="0">
                <a:solidFill>
                  <a:schemeClr val="bg1"/>
                </a:solidFill>
                <a:latin typeface="Century Gothic" panose="020B0502020202020204" pitchFamily="34" charset="0"/>
                <a:cs typeface="Arial" panose="020B0604020202020204" pitchFamily="34" charset="0"/>
              </a:rPr>
              <a:t> INTERNATIONAL AIDS CONFERENCE (AIDS 2020) </a:t>
            </a:r>
            <a:r>
              <a:rPr lang="es-ES" sz="2365" b="1" dirty="0">
                <a:solidFill>
                  <a:schemeClr val="bg1"/>
                </a:solidFill>
                <a:latin typeface="Century Gothic" panose="020B0502020202020204" pitchFamily="34" charset="0"/>
                <a:cs typeface="Arial" panose="020B0604020202020204" pitchFamily="34" charset="0"/>
              </a:rPr>
              <a:t>| 6-10 JULY 2020</a:t>
            </a:r>
            <a:endParaRPr lang="en-GB" sz="2365" b="1" dirty="0">
              <a:solidFill>
                <a:schemeClr val="bg1"/>
              </a:solidFill>
              <a:latin typeface="Century Gothic" panose="020B0502020202020204" pitchFamily="34" charset="0"/>
              <a:cs typeface="Arial" panose="020B0604020202020204" pitchFamily="34" charset="0"/>
            </a:endParaRPr>
          </a:p>
        </p:txBody>
      </p:sp>
      <p:pic>
        <p:nvPicPr>
          <p:cNvPr id="4132" name="Picture 46">
            <a:extLst>
              <a:ext uri="{FF2B5EF4-FFF2-40B4-BE49-F238E27FC236}">
                <a16:creationId xmlns:a16="http://schemas.microsoft.com/office/drawing/2014/main" id="{AEDA2AFE-C78A-4BE7-AEAE-B098984FBC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93513" y="30911800"/>
            <a:ext cx="5429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Text Box 20">
            <a:extLst>
              <a:ext uri="{FF2B5EF4-FFF2-40B4-BE49-F238E27FC236}">
                <a16:creationId xmlns:a16="http://schemas.microsoft.com/office/drawing/2014/main" id="{F8DD7F56-D716-4671-A6AB-3E836E32B623}"/>
              </a:ext>
            </a:extLst>
          </p:cNvPr>
          <p:cNvSpPr txBox="1">
            <a:spLocks noChangeArrowheads="1"/>
          </p:cNvSpPr>
          <p:nvPr/>
        </p:nvSpPr>
        <p:spPr bwMode="auto">
          <a:xfrm>
            <a:off x="8036607" y="18899970"/>
            <a:ext cx="7086600" cy="400110"/>
          </a:xfrm>
          <a:prstGeom prst="rect">
            <a:avLst/>
          </a:prstGeom>
          <a:solidFill>
            <a:schemeClr val="bg2">
              <a:lumMod val="50000"/>
            </a:schemeClr>
          </a:solidFill>
          <a:ln w="9525">
            <a:noFill/>
            <a:miter lim="800000"/>
            <a:headEnd/>
            <a:tailEnd/>
          </a:ln>
        </p:spPr>
        <p:txBody>
          <a:bodyPr>
            <a:spAutoFit/>
          </a:bodyPr>
          <a:lstStyle/>
          <a:p>
            <a:pPr eaLnBrk="1" hangingPunct="1">
              <a:defRPr/>
            </a:pPr>
            <a:r>
              <a:rPr lang="en-US" altLang="en-US" sz="2000" b="1" dirty="0">
                <a:solidFill>
                  <a:schemeClr val="bg1"/>
                </a:solidFill>
                <a:latin typeface="Arial" pitchFamily="34" charset="0"/>
                <a:cs typeface="Times New Roman" pitchFamily="18" charset="0"/>
              </a:rPr>
              <a:t>Statistical Analysis</a:t>
            </a:r>
            <a:endParaRPr lang="en-US" altLang="en-US" sz="2000" b="1" dirty="0">
              <a:solidFill>
                <a:schemeClr val="bg1"/>
              </a:solidFill>
              <a:cs typeface="Times New Roman" pitchFamily="18" charset="0"/>
            </a:endParaRPr>
          </a:p>
        </p:txBody>
      </p:sp>
      <p:sp>
        <p:nvSpPr>
          <p:cNvPr id="4135" name="Text Box 6305">
            <a:extLst>
              <a:ext uri="{FF2B5EF4-FFF2-40B4-BE49-F238E27FC236}">
                <a16:creationId xmlns:a16="http://schemas.microsoft.com/office/drawing/2014/main" id="{DAFD0DEE-C9A4-40AF-BF5A-F61194060973}"/>
              </a:ext>
            </a:extLst>
          </p:cNvPr>
          <p:cNvSpPr txBox="1">
            <a:spLocks noChangeArrowheads="1"/>
          </p:cNvSpPr>
          <p:nvPr/>
        </p:nvSpPr>
        <p:spPr bwMode="auto">
          <a:xfrm>
            <a:off x="8008032" y="19529473"/>
            <a:ext cx="7086600" cy="1024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Comparisons of demographics between groups were conducted using Pearson’s chi-squared test (or Fisher’s exact test), Student’s t-test, or Wilcoxon signed-rank sum test, as appropriate. </a:t>
            </a: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Multivariable linear regression models were used to assess the association between HIV status and all individual scales and summary scales of SDQ and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questionnaires. We assessed if the following covariates were associated with scores on the SDQ and </a:t>
            </a:r>
            <a:r>
              <a:rPr lang="en-US" altLang="en-US" sz="2000" dirty="0" err="1">
                <a:latin typeface="Arial" panose="020B0604020202020204" pitchFamily="34" charset="0"/>
                <a:cs typeface="Arial" panose="020B0604020202020204" pitchFamily="34" charset="0"/>
              </a:rPr>
              <a:t>PedsQL</a:t>
            </a:r>
            <a:r>
              <a:rPr lang="en-US" altLang="en-US" sz="2000">
                <a:latin typeface="Arial" panose="020B0604020202020204" pitchFamily="34" charset="0"/>
                <a:cs typeface="Arial" panose="020B0604020202020204" pitchFamily="34" charset="0"/>
              </a:rPr>
              <a:t>™: age</a:t>
            </a:r>
            <a:r>
              <a:rPr lang="en-US" altLang="en-US" sz="2000" dirty="0">
                <a:latin typeface="Arial" panose="020B0604020202020204" pitchFamily="34" charset="0"/>
                <a:cs typeface="Arial" panose="020B0604020202020204" pitchFamily="34" charset="0"/>
              </a:rPr>
              <a:t>, sex, study site, primary caregiver, caregiver education, caregiver </a:t>
            </a:r>
            <a:r>
              <a:rPr lang="en-US" altLang="en-US" sz="2000">
                <a:latin typeface="Arial" panose="020B0604020202020204" pitchFamily="34" charset="0"/>
                <a:cs typeface="Arial" panose="020B0604020202020204" pitchFamily="34" charset="0"/>
              </a:rPr>
              <a:t>marital status, </a:t>
            </a:r>
            <a:r>
              <a:rPr lang="en-US" altLang="en-US" sz="2000" dirty="0">
                <a:latin typeface="Arial" panose="020B0604020202020204" pitchFamily="34" charset="0"/>
                <a:cs typeface="Arial" panose="020B0604020202020204" pitchFamily="34" charset="0"/>
              </a:rPr>
              <a:t>caregiver age, and number of children in the family. Variables with p-values &lt;0.05 in univariate analysis were included in the multivariable model with HIV status. </a:t>
            </a:r>
          </a:p>
          <a:p>
            <a:pPr marL="0" indent="0" algn="just">
              <a:spcBef>
                <a:spcPct val="0"/>
              </a:spcBef>
              <a:buNone/>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Among CLWH only, we assessed the association between age at ART initiation and the SDQ and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scales, adjusted for age, sex and study site. We adjusted for study site since CLWH at PHRU had participated in an early treatment study that led to earlier age at ART initiation.  </a:t>
            </a: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Finally, we assessed the association between ART regimen (LPV/r vs. efavirenz) and the SDQ scales scores and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among CLWH at ESRU. It was only at this site, that appreciable numbers of children were on an efavirenz-containing regimen.  At PHRU, &gt;90% of children were on LPV/r-containing regimens. </a:t>
            </a:r>
          </a:p>
          <a:p>
            <a:pPr marL="0" indent="0" algn="just">
              <a:spcBef>
                <a:spcPct val="0"/>
              </a:spcBef>
              <a:buNone/>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All p-values are 2-tailed and p-values &lt;0.05 were considered statistically significant. All statistical calculations were performed using SAS version 9.4 (Cary, North Carolina, USA). </a:t>
            </a:r>
          </a:p>
          <a:p>
            <a:pPr algn="just">
              <a:spcBef>
                <a:spcPct val="0"/>
              </a:spcBef>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p:txBody>
      </p:sp>
      <p:sp>
        <p:nvSpPr>
          <p:cNvPr id="4136" name="Text Box 6305">
            <a:extLst>
              <a:ext uri="{FF2B5EF4-FFF2-40B4-BE49-F238E27FC236}">
                <a16:creationId xmlns:a16="http://schemas.microsoft.com/office/drawing/2014/main" id="{80E115A8-5A3B-442A-BDFC-52891337C33D}"/>
              </a:ext>
            </a:extLst>
          </p:cNvPr>
          <p:cNvSpPr txBox="1">
            <a:spLocks noChangeArrowheads="1"/>
          </p:cNvSpPr>
          <p:nvPr/>
        </p:nvSpPr>
        <p:spPr bwMode="auto">
          <a:xfrm>
            <a:off x="8092169" y="6403568"/>
            <a:ext cx="7086600" cy="1194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Data were collected on participants’ age, sex, education, anthropometry, and caregiver and household characteristics. </a:t>
            </a: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For CLWH, information on their ART regimen was obtained and plasma HIV-RNA levels (lower limit of detection 40 copies/ml) were measured by the Abbott </a:t>
            </a:r>
            <a:r>
              <a:rPr lang="en-US" altLang="en-US" sz="2000" dirty="0" err="1">
                <a:latin typeface="Arial" panose="020B0604020202020204" pitchFamily="34" charset="0"/>
                <a:cs typeface="Arial" panose="020B0604020202020204" pitchFamily="34" charset="0"/>
              </a:rPr>
              <a:t>RealTime</a:t>
            </a:r>
            <a:r>
              <a:rPr lang="en-US" altLang="en-US" sz="2000" dirty="0">
                <a:latin typeface="Arial" panose="020B0604020202020204" pitchFamily="34" charset="0"/>
                <a:cs typeface="Arial" panose="020B0604020202020204" pitchFamily="34" charset="0"/>
              </a:rPr>
              <a:t> HIV-1 Assay (Abbott Park, Illinois, USA). CD4 counts and percentage were measured by the </a:t>
            </a:r>
            <a:r>
              <a:rPr lang="en-US" altLang="en-US" sz="2000" dirty="0" err="1">
                <a:latin typeface="Arial" panose="020B0604020202020204" pitchFamily="34" charset="0"/>
                <a:cs typeface="Arial" panose="020B0604020202020204" pitchFamily="34" charset="0"/>
              </a:rPr>
              <a:t>TruCount</a:t>
            </a:r>
            <a:r>
              <a:rPr lang="en-US" altLang="en-US" sz="2000" dirty="0">
                <a:latin typeface="Arial" panose="020B0604020202020204" pitchFamily="34" charset="0"/>
                <a:cs typeface="Arial" panose="020B0604020202020204" pitchFamily="34" charset="0"/>
              </a:rPr>
              <a:t> Method (BD Biosciences, Germany).</a:t>
            </a:r>
          </a:p>
          <a:p>
            <a:pPr algn="just">
              <a:spcBef>
                <a:spcPct val="0"/>
              </a:spcBef>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At the exit visit from CHANGES after ~4 years of follow-up, we assessed behavioral functioning using the Strengths and Difficulties Questionnaire (SDQ), a brief, validated behavioral health screening tool that has been translated and adapted into multiple languages and has been applied in prior studies of children with HIV. Briefly, 25 items related to behavioral and emotional health were rated on a three-point Likert scale. Five sub-scale scores were calculated from these items, including emotional symptoms, conduct problems, hyperactivity/inattention, peer relationship problems, and pro-social behavior. A total difficulties score was calculated based on the first 4 sub-scales. Surveys were completed once by the primary caregiver (parent-rated). </a:t>
            </a:r>
          </a:p>
          <a:p>
            <a:pPr marL="0" indent="0" algn="just">
              <a:spcBef>
                <a:spcPct val="0"/>
              </a:spcBef>
              <a:buNone/>
            </a:pPr>
            <a:endParaRPr lang="en-US" altLang="en-US" sz="1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The Pediatric Quality of Life Inventory™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version 4.0) was used to measure health-related quality of life. The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Measurement model is a brief, reliable and valid modular approach with 23 items rated on a 5 point Likert scale.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items were scored following standardized methods and three summary scores were created:  a total scale score (23 items), a physical health summary score (8 items), and a psychosocial health summary score (15 items). In addition, three sub-scale scores were created for emotional functioning (5 items), social functioning (5 items), and school functioning (5 items). Surveys were completed once by children (self-rated). </a:t>
            </a:r>
          </a:p>
        </p:txBody>
      </p:sp>
      <p:sp>
        <p:nvSpPr>
          <p:cNvPr id="4142" name="Rectangle 10">
            <a:extLst>
              <a:ext uri="{FF2B5EF4-FFF2-40B4-BE49-F238E27FC236}">
                <a16:creationId xmlns:a16="http://schemas.microsoft.com/office/drawing/2014/main" id="{7098A395-A80C-4BDF-9077-FAA2F050B8AF}"/>
              </a:ext>
            </a:extLst>
          </p:cNvPr>
          <p:cNvSpPr>
            <a:spLocks noChangeArrowheads="1"/>
          </p:cNvSpPr>
          <p:nvPr/>
        </p:nvSpPr>
        <p:spPr bwMode="auto">
          <a:xfrm>
            <a:off x="15435730" y="6050361"/>
            <a:ext cx="10080951" cy="1548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Table 1: </a:t>
            </a:r>
            <a:endParaRPr lang="en-US" altLang="en-US"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463 CLWH and 122 controls without HIV were included in this analysis.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A greater proportion of CLWH were female compared with controls.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Mean age was similar between groups.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Almost all (99.5%) children attended school.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More controls had their mother as their primary caregiver than CLWH.</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A greater proportion of caregivers of controls completed lower secondary school (grade 9) compared with CLWH.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At the time of the study visit, all CLWH were on ART initiated at a mean age of 6.6 ± 5.9 months (range 0.8 – 32.4), with 60.9% on a LPV/r-based regimen and 36.5% on an efavirenz-based ART regimen. Twelve children were on other regimens.</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Most children (90.2%) were virally suppressed with an HIV RNA less than 40 copies/ml.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The mean CD4+ T-cell count was 931 ± 308 cells/mm3 and CD4+ T-cell percentage was 36.2 ± 6.6%.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About two thirds (63.3%) of CLWH initiated ART ≤6 months of age and 36.7% initiated ART &gt;6 months of age. </a:t>
            </a:r>
          </a:p>
          <a:p>
            <a:pPr marL="0" indent="0"/>
            <a:endParaRPr lang="en-US" altLang="en-US" sz="20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Figure 1: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On the SDQ CLWH had a higher mean total difficulties score (9.6 ± 5.3 vs. 6.7 ± 3.9, p&lt;0.0001), emotional symptoms score (2.2 ± 2.1 vs. 1.1 ± 1.3, p&lt;0.0001), and hyperactivity/inattention score (3.0 ± 2.4 vs. 1.6 ± 1.8, p&lt;0.0001) than controls.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On the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CLWH had a lower mean total quality of life score (85 ± 10 vs. 94 ± 5, p&lt;0.0001), physical health summary score (88 ± 11 vs. 93 ± 7, p&lt;0.0001), and psychosocial health summary score (85 ± 11 vs. 94 ± 6, p&lt;0.0001) than controls.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In addition, CLWH had lower mean scores on the emotional functioning (89 ± 15 vs. 99 ± 5, p&lt;0.0001), social functioning (89 ± 13 vs. 99 ± 5, p&lt;0.0001), and school functioning (75 ± 15 vs. 84 ± 12, p&lt;0.0001) scores that comprised the psychosocial health summary score.</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Findings were similar when stratified by sex (data not shown)</a:t>
            </a:r>
          </a:p>
          <a:p>
            <a:pPr marL="457200" lvl="1" indent="0"/>
            <a:endParaRPr lang="en-US" altLang="en-US" sz="20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Table 2: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Study site, caregiver education, and caregiver age were associated with SDQ scores, whereas whether the mother was the primary caregiver, caregiver marital status, and number of children in the family, were not.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Study site, caregiver education, caregiver age, and whether the mother was the primary caregiver were associated with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scores, whereas caregiver marital status and number of children in the family, were not.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In a multivariable analysis adjusted for age, sex, study site, caregiver education, and caregiver age, on the SDQ, CLWH had a higher total difficulties score [1.1 (95% CI: 0.0, 2.3)], and hyperactivity/inattention [0.8 (95% CI: 0.3, 1.3)] sub-scale score compared to controls.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On the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CLWH had lower mean scores on the total quality of life score [-4.6 (95% CI: -6.4, -2.7)] and psychosocial health score [-5.6 (95% CI: -7.6, -3.5)], adjusted for age, sex, study site, caregiver education, caregiver age, and whether the mother was the primary caregiver.</a:t>
            </a:r>
          </a:p>
        </p:txBody>
      </p:sp>
      <p:pic>
        <p:nvPicPr>
          <p:cNvPr id="60" name="Picture 59">
            <a:extLst>
              <a:ext uri="{FF2B5EF4-FFF2-40B4-BE49-F238E27FC236}">
                <a16:creationId xmlns:a16="http://schemas.microsoft.com/office/drawing/2014/main" id="{FB016BAE-6C39-4BCD-9743-B7828C0FE8C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4689" t="7638" r="8477" b="6073"/>
          <a:stretch/>
        </p:blipFill>
        <p:spPr>
          <a:xfrm>
            <a:off x="3307048" y="2315976"/>
            <a:ext cx="2690530" cy="2136689"/>
          </a:xfrm>
          <a:prstGeom prst="rect">
            <a:avLst/>
          </a:prstGeom>
        </p:spPr>
      </p:pic>
      <p:pic>
        <p:nvPicPr>
          <p:cNvPr id="61" name="Picture 2" descr="C:\Users\ss2568\Dropbox\Project - CHANGES\Artwork\FINAL LOGO.jpg">
            <a:extLst>
              <a:ext uri="{FF2B5EF4-FFF2-40B4-BE49-F238E27FC236}">
                <a16:creationId xmlns:a16="http://schemas.microsoft.com/office/drawing/2014/main" id="{D0E4A267-1BD8-416C-BA67-F8A348E937AB}"/>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9901" t="8969" r="17384" b="12025"/>
          <a:stretch/>
        </p:blipFill>
        <p:spPr bwMode="auto">
          <a:xfrm>
            <a:off x="35832357" y="26331530"/>
            <a:ext cx="5525416" cy="3362790"/>
          </a:xfrm>
          <a:prstGeom prst="rect">
            <a:avLst/>
          </a:prstGeom>
          <a:noFill/>
          <a:extLst>
            <a:ext uri="{909E8E84-426E-40dd-AFC4-6F175D3DCCD1}">
              <a14:hiddenFill xmlns="" xmlns:a14="http://schemas.microsoft.com/office/drawing/2010/main">
                <a:solidFill>
                  <a:srgbClr val="FFFFFF"/>
                </a:solidFill>
              </a14:hiddenFill>
            </a:ext>
          </a:extLst>
        </p:spPr>
      </p:pic>
      <p:pic>
        <p:nvPicPr>
          <p:cNvPr id="62" name="Picture 3" descr="C:\Users\ss2568\Dropbox\Project - CHANGES\Artwork\Rahima Moosa Logo.png">
            <a:extLst>
              <a:ext uri="{FF2B5EF4-FFF2-40B4-BE49-F238E27FC236}">
                <a16:creationId xmlns:a16="http://schemas.microsoft.com/office/drawing/2014/main" id="{68F31B15-D5B0-4F3E-BFDA-7E0DA44B6CC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400" y="1200232"/>
            <a:ext cx="2730862" cy="2148546"/>
          </a:xfrm>
          <a:prstGeom prst="rect">
            <a:avLst/>
          </a:prstGeom>
          <a:noFill/>
          <a:extLst>
            <a:ext uri="{909E8E84-426E-40dd-AFC4-6F175D3DCCD1}">
              <a14:hiddenFill xmlns="" xmlns:a14="http://schemas.microsoft.com/office/drawing/2010/main">
                <a:solidFill>
                  <a:srgbClr val="FFFFFF"/>
                </a:solidFill>
              </a14:hiddenFill>
            </a:ext>
          </a:extLst>
        </p:spPr>
      </p:pic>
      <p:pic>
        <p:nvPicPr>
          <p:cNvPr id="63" name="Picture 62">
            <a:extLst>
              <a:ext uri="{FF2B5EF4-FFF2-40B4-BE49-F238E27FC236}">
                <a16:creationId xmlns:a16="http://schemas.microsoft.com/office/drawing/2014/main" id="{573DE0F8-7D27-4F40-B713-54AFE9723C3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854056" y="1819275"/>
            <a:ext cx="3429007" cy="1274067"/>
          </a:xfrm>
          <a:prstGeom prst="rect">
            <a:avLst/>
          </a:prstGeom>
        </p:spPr>
      </p:pic>
      <p:pic>
        <p:nvPicPr>
          <p:cNvPr id="64" name="Picture 4" descr="Health Sciences Logo">
            <a:extLst>
              <a:ext uri="{FF2B5EF4-FFF2-40B4-BE49-F238E27FC236}">
                <a16:creationId xmlns:a16="http://schemas.microsoft.com/office/drawing/2014/main" id="{A52D3D93-788E-4CFC-A9CE-129834E7595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32164" y="1015669"/>
            <a:ext cx="2047743" cy="2047744"/>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65" descr="A picture containing drawing&#10;&#10;Description automatically generated">
            <a:extLst>
              <a:ext uri="{FF2B5EF4-FFF2-40B4-BE49-F238E27FC236}">
                <a16:creationId xmlns:a16="http://schemas.microsoft.com/office/drawing/2014/main" id="{D3C298F9-8A9C-4DC5-BABC-677FE8E7DA4C}"/>
              </a:ext>
            </a:extLst>
          </p:cNvPr>
          <p:cNvPicPr preferRelativeResize="0">
            <a:picLocks noChangeAspect="1"/>
          </p:cNvPicPr>
          <p:nvPr/>
        </p:nvPicPr>
        <p:blipFill rotWithShape="1">
          <a:blip r:embed="rId10" cstate="print">
            <a:extLst>
              <a:ext uri="{28A0092B-C50C-407E-A947-70E740481C1C}">
                <a14:useLocalDpi xmlns:a14="http://schemas.microsoft.com/office/drawing/2010/main" val="0"/>
              </a:ext>
            </a:extLst>
          </a:blip>
          <a:srcRect r="18207" b="39923"/>
          <a:stretch/>
        </p:blipFill>
        <p:spPr>
          <a:xfrm>
            <a:off x="35385869" y="1858352"/>
            <a:ext cx="3361991" cy="1045797"/>
          </a:xfrm>
          <a:prstGeom prst="rect">
            <a:avLst/>
          </a:prstGeom>
        </p:spPr>
      </p:pic>
      <p:sp>
        <p:nvSpPr>
          <p:cNvPr id="3" name="Rectangle 2">
            <a:extLst>
              <a:ext uri="{FF2B5EF4-FFF2-40B4-BE49-F238E27FC236}">
                <a16:creationId xmlns:a16="http://schemas.microsoft.com/office/drawing/2014/main" id="{B02DA25E-6826-4569-B09F-57B7CBD3A2D9}"/>
              </a:ext>
            </a:extLst>
          </p:cNvPr>
          <p:cNvSpPr/>
          <p:nvPr/>
        </p:nvSpPr>
        <p:spPr>
          <a:xfrm>
            <a:off x="545153" y="18435779"/>
            <a:ext cx="7086600" cy="3323987"/>
          </a:xfrm>
          <a:prstGeom prst="rect">
            <a:avLst/>
          </a:prstGeom>
        </p:spPr>
        <p:txBody>
          <a:bodyPr wrap="square">
            <a:spAutoFit/>
          </a:bodyPr>
          <a:lstStyle/>
          <a:p>
            <a:pPr marL="342900" indent="-342900"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The aim of this study was to assess behavioral functioning and quality of life of South African school-aged CLWH who initiated ART early in life (mean of 6 months of age) and are clinically stable on ART, and compare these outcomes to a group of children without HIV. </a:t>
            </a:r>
          </a:p>
          <a:p>
            <a:pPr marL="342900" indent="-342900" algn="just" eaLnBrk="1" hangingPunct="1">
              <a:buFont typeface="Wingdings" panose="05000000000000000000" pitchFamily="2" charset="2"/>
              <a:buChar char="v"/>
            </a:pPr>
            <a:endParaRPr lang="en-US" altLang="en-US" sz="1000" dirty="0">
              <a:latin typeface="Arial" panose="020B0604020202020204" pitchFamily="34" charset="0"/>
              <a:cs typeface="Arial" panose="020B0604020202020204" pitchFamily="34" charset="0"/>
            </a:endParaRPr>
          </a:p>
          <a:p>
            <a:pPr marL="342900" indent="-342900"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In addition, we compared these outcomes among CLWH by age at ART initiation (≤6 months vs &gt;6 months) and by ART regimen [efavirenz-based vs. ritonavir-boosted lopinavir-based (LPV/r)].</a:t>
            </a:r>
          </a:p>
        </p:txBody>
      </p:sp>
      <p:sp>
        <p:nvSpPr>
          <p:cNvPr id="68" name="Text Box 15">
            <a:extLst>
              <a:ext uri="{FF2B5EF4-FFF2-40B4-BE49-F238E27FC236}">
                <a16:creationId xmlns:a16="http://schemas.microsoft.com/office/drawing/2014/main" id="{7A4CC962-375C-49F5-B21C-0D436EB93333}"/>
              </a:ext>
            </a:extLst>
          </p:cNvPr>
          <p:cNvSpPr txBox="1">
            <a:spLocks noChangeArrowheads="1"/>
          </p:cNvSpPr>
          <p:nvPr/>
        </p:nvSpPr>
        <p:spPr bwMode="auto">
          <a:xfrm>
            <a:off x="511816" y="17724589"/>
            <a:ext cx="7086600" cy="523220"/>
          </a:xfrm>
          <a:prstGeom prst="rect">
            <a:avLst/>
          </a:prstGeom>
          <a:solidFill>
            <a:srgbClr val="002060"/>
          </a:solidFill>
          <a:ln>
            <a:noFill/>
          </a:ln>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sz="2800" b="1" dirty="0">
                <a:solidFill>
                  <a:schemeClr val="bg1"/>
                </a:solidFill>
                <a:latin typeface="Arial" panose="020B0604020202020204" pitchFamily="34" charset="0"/>
                <a:cs typeface="Arial" panose="020B0604020202020204" pitchFamily="34" charset="0"/>
              </a:rPr>
              <a:t>OBJECTIVE</a:t>
            </a:r>
          </a:p>
        </p:txBody>
      </p:sp>
      <p:pic>
        <p:nvPicPr>
          <p:cNvPr id="69" name="Picture 68">
            <a:extLst>
              <a:ext uri="{FF2B5EF4-FFF2-40B4-BE49-F238E27FC236}">
                <a16:creationId xmlns:a16="http://schemas.microsoft.com/office/drawing/2014/main" id="{005CB4D2-F68B-4EB6-955E-BD045295D1A1}"/>
              </a:ext>
            </a:extLst>
          </p:cNvPr>
          <p:cNvPicPr/>
          <p:nvPr/>
        </p:nvPicPr>
        <p:blipFill>
          <a:blip r:embed="rId11">
            <a:extLst>
              <a:ext uri="{28A0092B-C50C-407E-A947-70E740481C1C}">
                <a14:useLocalDpi xmlns:a14="http://schemas.microsoft.com/office/drawing/2010/main" val="0"/>
              </a:ext>
            </a:extLst>
          </a:blip>
          <a:stretch>
            <a:fillRect/>
          </a:stretch>
        </p:blipFill>
        <p:spPr>
          <a:xfrm>
            <a:off x="15420196" y="23324828"/>
            <a:ext cx="10911574" cy="6068048"/>
          </a:xfrm>
          <a:prstGeom prst="rect">
            <a:avLst/>
          </a:prstGeom>
        </p:spPr>
      </p:pic>
      <p:sp>
        <p:nvSpPr>
          <p:cNvPr id="70" name="Text Box 18">
            <a:extLst>
              <a:ext uri="{FF2B5EF4-FFF2-40B4-BE49-F238E27FC236}">
                <a16:creationId xmlns:a16="http://schemas.microsoft.com/office/drawing/2014/main" id="{F0D86902-EE21-42DE-9005-88B5A7F887C3}"/>
              </a:ext>
            </a:extLst>
          </p:cNvPr>
          <p:cNvSpPr txBox="1">
            <a:spLocks noChangeArrowheads="1"/>
          </p:cNvSpPr>
          <p:nvPr/>
        </p:nvSpPr>
        <p:spPr bwMode="auto">
          <a:xfrm>
            <a:off x="511815" y="22225910"/>
            <a:ext cx="7086600" cy="523220"/>
          </a:xfrm>
          <a:prstGeom prst="rect">
            <a:avLst/>
          </a:prstGeom>
          <a:solidFill>
            <a:srgbClr val="002060"/>
          </a:solidFill>
          <a:ln>
            <a:noFill/>
          </a:ln>
          <a:extLst/>
        </p:spPr>
        <p:txBody>
          <a:bodyPr wrap="squar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sz="2800" b="1" dirty="0">
                <a:solidFill>
                  <a:schemeClr val="bg1"/>
                </a:solidFill>
                <a:latin typeface="Arial" panose="020B0604020202020204" pitchFamily="34" charset="0"/>
                <a:cs typeface="Arial" panose="020B0604020202020204" pitchFamily="34" charset="0"/>
              </a:rPr>
              <a:t>METHODS</a:t>
            </a:r>
          </a:p>
        </p:txBody>
      </p:sp>
      <p:sp>
        <p:nvSpPr>
          <p:cNvPr id="71" name="Text Box 20">
            <a:extLst>
              <a:ext uri="{FF2B5EF4-FFF2-40B4-BE49-F238E27FC236}">
                <a16:creationId xmlns:a16="http://schemas.microsoft.com/office/drawing/2014/main" id="{76D51026-CE17-4676-8AFA-76E6B20C4CEF}"/>
              </a:ext>
            </a:extLst>
          </p:cNvPr>
          <p:cNvSpPr txBox="1">
            <a:spLocks noChangeArrowheads="1"/>
          </p:cNvSpPr>
          <p:nvPr/>
        </p:nvSpPr>
        <p:spPr bwMode="auto">
          <a:xfrm>
            <a:off x="511815" y="22927585"/>
            <a:ext cx="7086600" cy="400110"/>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a:solidFill>
                  <a:schemeClr val="bg1"/>
                </a:solidFill>
                <a:latin typeface="Arial" pitchFamily="34" charset="0"/>
                <a:cs typeface="Times New Roman" pitchFamily="18" charset="0"/>
              </a:rPr>
              <a:t>Study Population</a:t>
            </a:r>
            <a:endParaRPr lang="en-US" altLang="en-US" sz="2000" b="1">
              <a:solidFill>
                <a:schemeClr val="bg1"/>
              </a:solidFill>
              <a:cs typeface="Times New Roman" pitchFamily="18" charset="0"/>
            </a:endParaRPr>
          </a:p>
        </p:txBody>
      </p:sp>
      <p:sp>
        <p:nvSpPr>
          <p:cNvPr id="73" name="Text Box 6305">
            <a:extLst>
              <a:ext uri="{FF2B5EF4-FFF2-40B4-BE49-F238E27FC236}">
                <a16:creationId xmlns:a16="http://schemas.microsoft.com/office/drawing/2014/main" id="{CA6421C3-7E4D-4036-AA3A-17A0899A4850}"/>
              </a:ext>
            </a:extLst>
          </p:cNvPr>
          <p:cNvSpPr txBox="1">
            <a:spLocks noChangeArrowheads="1"/>
          </p:cNvSpPr>
          <p:nvPr/>
        </p:nvSpPr>
        <p:spPr bwMode="auto">
          <a:xfrm>
            <a:off x="511815" y="23434279"/>
            <a:ext cx="7086600" cy="717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The Childhood HAART Alterations in Normal Growth, Genes, and </a:t>
            </a:r>
            <a:r>
              <a:rPr lang="en-US" sz="2000" dirty="0" err="1">
                <a:latin typeface="Arial" panose="020B0604020202020204" pitchFamily="34" charset="0"/>
                <a:cs typeface="Arial" panose="020B0604020202020204" pitchFamily="34" charset="0"/>
              </a:rPr>
              <a:t>aGing</a:t>
            </a:r>
            <a:r>
              <a:rPr lang="en-US" sz="2000" dirty="0">
                <a:latin typeface="Arial" panose="020B0604020202020204" pitchFamily="34" charset="0"/>
                <a:cs typeface="Arial" panose="020B0604020202020204" pitchFamily="34" charset="0"/>
              </a:rPr>
              <a:t> Evaluation Study (CHANGES) is a longitudinal cohort study of CLWH and controls without HIV conducted at two research sites in Johannesburg, South Africa: the </a:t>
            </a:r>
            <a:r>
              <a:rPr lang="en-US" sz="2000" dirty="0" err="1">
                <a:latin typeface="Arial" panose="020B0604020202020204" pitchFamily="34" charset="0"/>
                <a:cs typeface="Arial" panose="020B0604020202020204" pitchFamily="34" charset="0"/>
              </a:rPr>
              <a:t>Empilweni</a:t>
            </a:r>
            <a:r>
              <a:rPr lang="en-US" sz="2000" dirty="0">
                <a:latin typeface="Arial" panose="020B0604020202020204" pitchFamily="34" charset="0"/>
                <a:cs typeface="Arial" panose="020B0604020202020204" pitchFamily="34" charset="0"/>
              </a:rPr>
              <a:t> Services and Research Unit (ESRU) at </a:t>
            </a:r>
            <a:r>
              <a:rPr lang="en-US" sz="2000" dirty="0" err="1">
                <a:latin typeface="Arial" panose="020B0604020202020204" pitchFamily="34" charset="0"/>
                <a:cs typeface="Arial" panose="020B0604020202020204" pitchFamily="34" charset="0"/>
              </a:rPr>
              <a:t>Rahima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Moosa</a:t>
            </a:r>
            <a:r>
              <a:rPr lang="en-US" sz="2000" dirty="0">
                <a:latin typeface="Arial" panose="020B0604020202020204" pitchFamily="34" charset="0"/>
                <a:cs typeface="Arial" panose="020B0604020202020204" pitchFamily="34" charset="0"/>
              </a:rPr>
              <a:t> Mother and Child Hospital and the Perinatal HIV Research Unit (PHRU) at Chris Hani Baragwanath Hospital.</a:t>
            </a:r>
          </a:p>
          <a:p>
            <a:pPr marL="0" indent="0">
              <a:buNone/>
            </a:pPr>
            <a:endParaRPr lang="en-US" sz="10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A total of 553 CLWH were recruited from earlier trials and achieved early virologic suppression with commonly prescribed ART. </a:t>
            </a:r>
          </a:p>
          <a:p>
            <a:pPr marL="0" indent="0">
              <a:buNone/>
            </a:pPr>
            <a:endParaRPr lang="en-US" sz="10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Control participants were recruited from among eligible siblings or household members of CLWH in the study as well as from those attending the study site for routine outpatient health services. Controls were frequency matched in age bands to the CLWH but no matching by sex was attempted. Controls were interviewed at the same time as the cases. </a:t>
            </a:r>
          </a:p>
          <a:p>
            <a:pPr>
              <a:buFont typeface="Wingdings" panose="05000000000000000000" pitchFamily="2" charset="2"/>
              <a:buChar char="v"/>
            </a:pPr>
            <a:endParaRPr lang="en-US" sz="10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This analysis uses data collected from the exit visit of CHANGES.</a:t>
            </a: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07BF578A-5614-4AEC-8870-84567F673D7C}"/>
                  </a:ext>
                </a:extLst>
              </p:cNvPr>
              <p:cNvGraphicFramePr>
                <a:graphicFrameLocks noGrp="1"/>
              </p:cNvGraphicFramePr>
              <p:nvPr>
                <p:extLst>
                  <p:ext uri="{D42A27DB-BD31-4B8C-83A1-F6EECF244321}">
                    <p14:modId xmlns:p14="http://schemas.microsoft.com/office/powerpoint/2010/main" val="2247184429"/>
                  </p:ext>
                </p:extLst>
              </p:nvPr>
            </p:nvGraphicFramePr>
            <p:xfrm>
              <a:off x="25757452" y="6860807"/>
              <a:ext cx="8351572" cy="9997440"/>
            </p:xfrm>
            <a:graphic>
              <a:graphicData uri="http://schemas.openxmlformats.org/drawingml/2006/table">
                <a:tbl>
                  <a:tblPr firstRow="1" firstCol="1" bandRow="1">
                    <a:tableStyleId>{9D7B26C5-4107-4FEC-AEDC-1716B250A1EF}</a:tableStyleId>
                  </a:tblPr>
                  <a:tblGrid>
                    <a:gridCol w="4407429">
                      <a:extLst>
                        <a:ext uri="{9D8B030D-6E8A-4147-A177-3AD203B41FA5}">
                          <a16:colId xmlns:a16="http://schemas.microsoft.com/office/drawing/2014/main" val="691170540"/>
                        </a:ext>
                      </a:extLst>
                    </a:gridCol>
                    <a:gridCol w="1524000">
                      <a:extLst>
                        <a:ext uri="{9D8B030D-6E8A-4147-A177-3AD203B41FA5}">
                          <a16:colId xmlns:a16="http://schemas.microsoft.com/office/drawing/2014/main" val="3122316069"/>
                        </a:ext>
                      </a:extLst>
                    </a:gridCol>
                    <a:gridCol w="1524000">
                      <a:extLst>
                        <a:ext uri="{9D8B030D-6E8A-4147-A177-3AD203B41FA5}">
                          <a16:colId xmlns:a16="http://schemas.microsoft.com/office/drawing/2014/main" val="3661982583"/>
                        </a:ext>
                      </a:extLst>
                    </a:gridCol>
                    <a:gridCol w="896143">
                      <a:extLst>
                        <a:ext uri="{9D8B030D-6E8A-4147-A177-3AD203B41FA5}">
                          <a16:colId xmlns:a16="http://schemas.microsoft.com/office/drawing/2014/main" val="1503874295"/>
                        </a:ext>
                      </a:extLst>
                    </a:gridCol>
                  </a:tblGrid>
                  <a:tr h="486081">
                    <a:tc>
                      <a:txBody>
                        <a:bodyPr/>
                        <a:lstStyle/>
                        <a:p>
                          <a:pPr marL="0" marR="0" algn="l">
                            <a:spcBef>
                              <a:spcPts val="0"/>
                            </a:spcBef>
                            <a:spcAft>
                              <a:spcPts val="0"/>
                            </a:spcAft>
                          </a:pPr>
                          <a:r>
                            <a:rPr lang="en-US" sz="1600" dirty="0">
                              <a:effectLst/>
                              <a:latin typeface="Arial" panose="020B0604020202020204" pitchFamily="34" charset="0"/>
                              <a:cs typeface="Arial" panose="020B0604020202020204" pitchFamily="34" charset="0"/>
                            </a:rPr>
                            <a:t>Characteristic</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CLWH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(N=463)</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CONTROLS (N=122)</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P</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0332830"/>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(years), Range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8.0 – 14.0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7.5 – 14.2</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NA</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797979337"/>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(years),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10.9 ± 1.3</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10.8 ± 1.8</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0.57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64604076"/>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(years), Median (IQR)</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11.1 (9.8, 11.9)</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10.5 (9.3, 12.5)</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0.53</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67709243"/>
                      </a:ext>
                    </a:extLst>
                  </a:tr>
                  <a:tr h="729121">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Sex,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Male</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Female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213 (46.0)</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250 (54.0)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73 (59.8)</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49 (40.2)</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0.008</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991711932"/>
                      </a:ext>
                    </a:extLst>
                  </a:tr>
                  <a:tr h="729121">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Child attends school,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Yes</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No</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461 (99.6)</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 (0.4)</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121 (99.2)</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 (0.8)</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0.50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70870307"/>
                      </a:ext>
                    </a:extLst>
                  </a:tr>
                  <a:tr h="729121">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Caregiver Education,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Grade 0-9</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Grade &gt;= 10</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88 (19.0)</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375 (81.0)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10 (8.2)</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112 (91.8)</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0.004</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11626422"/>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Caregiver is biological mother, N (%)</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392 (84.7)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118 (96.7)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&lt;0.001</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995956441"/>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Children’s physical anthropometry characteristics</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82424016"/>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Height-for-age Z-score, Mean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-1.05 (0.98)</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-0.46 (0.95)</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&lt;0.001</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251607367"/>
                      </a:ext>
                    </a:extLst>
                  </a:tr>
                  <a:tr h="243040">
                    <a:tc>
                      <a:txBody>
                        <a:bodyPr/>
                        <a:lstStyle/>
                        <a:p>
                          <a:pPr marL="0" marR="0" algn="l">
                            <a:spcBef>
                              <a:spcPts val="0"/>
                            </a:spcBef>
                            <a:spcAft>
                              <a:spcPts val="0"/>
                            </a:spcAft>
                          </a:pPr>
                          <a:r>
                            <a:rPr lang="en-US" sz="1600" b="0">
                              <a:effectLst/>
                              <a:latin typeface="Arial" panose="020B0604020202020204" pitchFamily="34" charset="0"/>
                              <a:cs typeface="Arial" panose="020B0604020202020204" pitchFamily="34" charset="0"/>
                            </a:rPr>
                            <a:t>Stunted, N (%)</a:t>
                          </a:r>
                          <a:endParaRPr lang="en-US" sz="1600" b="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68 (14.8)</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7 (5.7)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0.006</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294841452"/>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BMI (kg/</a:t>
                          </a:r>
                          <a14:m>
                            <m:oMath xmlns:m="http://schemas.openxmlformats.org/officeDocument/2006/math">
                              <m:sSup>
                                <m:sSupPr>
                                  <m:ctrlPr>
                                    <a:rPr lang="en-US" sz="1600" b="0" i="1">
                                      <a:effectLst/>
                                      <a:latin typeface="Cambria Math" panose="02040503050406030204" pitchFamily="18" charset="0"/>
                                    </a:rPr>
                                  </m:ctrlPr>
                                </m:sSupPr>
                                <m:e>
                                  <m:r>
                                    <m:rPr>
                                      <m:sty m:val="p"/>
                                    </m:rPr>
                                    <a:rPr lang="en-US" sz="1600" b="0" smtClean="0">
                                      <a:effectLst/>
                                      <a:latin typeface="Cambria Math" panose="02040503050406030204" pitchFamily="18" charset="0"/>
                                    </a:rPr>
                                    <m:t>m</m:t>
                                  </m:r>
                                </m:e>
                                <m:sup>
                                  <m:r>
                                    <a:rPr lang="en-US" sz="1600" b="0" smtClean="0">
                                      <a:effectLst/>
                                      <a:latin typeface="Cambria Math" panose="02040503050406030204" pitchFamily="18" charset="0"/>
                                    </a:rPr>
                                    <m:t>2</m:t>
                                  </m:r>
                                </m:sup>
                              </m:sSup>
                            </m:oMath>
                          </a14:m>
                          <a:r>
                            <a:rPr lang="en-US" sz="1600" b="0" dirty="0">
                              <a:effectLst/>
                              <a:latin typeface="Arial" panose="020B0604020202020204" pitchFamily="34" charset="0"/>
                              <a:cs typeface="Arial" panose="020B0604020202020204" pitchFamily="34" charset="0"/>
                            </a:rPr>
                            <a:t>), Mean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16.7 (2.4)</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17.5 (3.4)</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0.01</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13440082"/>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BMI-for-age Z-score, Mean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-0.38 (1.00)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-0.07 (1.28)</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0.02</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066753080"/>
                      </a:ext>
                    </a:extLst>
                  </a:tr>
                  <a:tr h="729121">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Tanner stage,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Stage I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Stage II - V</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239 (51.6)</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224 (48.4)</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62 (50.8)</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60 (49.2)</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0.92</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946917436"/>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HIV characteristics</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877131505"/>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Time since ART initiation (years),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10.3 ± 1.3</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23368"/>
                      </a:ext>
                    </a:extLst>
                  </a:tr>
                  <a:tr h="972162">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Current HIV RNA viral load (copies/ml),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&lt;40</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41 - 1000</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&gt;1000</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416 (90.2)</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21 (4.6)</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24 (5.2)</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885625797"/>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Current CD4 count (cells/mm</a:t>
                          </a:r>
                          <a:r>
                            <a:rPr lang="en-US" sz="1600" b="0" baseline="30000" dirty="0">
                              <a:effectLst/>
                              <a:latin typeface="Arial" panose="020B0604020202020204" pitchFamily="34" charset="0"/>
                              <a:cs typeface="Arial" panose="020B0604020202020204" pitchFamily="34" charset="0"/>
                            </a:rPr>
                            <a:t>3</a:t>
                          </a:r>
                          <a:r>
                            <a:rPr lang="en-US" sz="1600" b="0" dirty="0">
                              <a:effectLst/>
                              <a:latin typeface="Arial" panose="020B0604020202020204" pitchFamily="34" charset="0"/>
                              <a:cs typeface="Arial" panose="020B0604020202020204" pitchFamily="34" charset="0"/>
                            </a:rPr>
                            <a:t>),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931 ± 308</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253688365"/>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Current CD4 percentage (%),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36.2 ± 6.6</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7197009"/>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at ART initiation (months),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6.6 ± 5.9</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176664517"/>
                      </a:ext>
                    </a:extLst>
                  </a:tr>
                  <a:tr h="2430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at ART initiation (months), Range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0.8 – 32.4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014802663"/>
                      </a:ext>
                    </a:extLst>
                  </a:tr>
                  <a:tr h="729121">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at ART initiation (months),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 6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&gt; 6 </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293 (63.3)</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170 (36.7)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108006854"/>
                      </a:ext>
                    </a:extLst>
                  </a:tr>
                  <a:tr h="972162">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ART-regimen,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LPVR-based</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EFV-based</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Other</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282 (60.9)</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169 (36.5)</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12 (2.6)</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41925967"/>
                      </a:ext>
                    </a:extLst>
                  </a:tr>
                </a:tbl>
              </a:graphicData>
            </a:graphic>
          </p:graphicFrame>
        </mc:Choice>
        <mc:Fallback xmlns="">
          <p:graphicFrame>
            <p:nvGraphicFramePr>
              <p:cNvPr id="5" name="Table 4">
                <a:extLst>
                  <a:ext uri="{FF2B5EF4-FFF2-40B4-BE49-F238E27FC236}">
                    <a16:creationId xmlns:a16="http://schemas.microsoft.com/office/drawing/2014/main" id="{07BF578A-5614-4AEC-8870-84567F673D7C}"/>
                  </a:ext>
                </a:extLst>
              </p:cNvPr>
              <p:cNvGraphicFramePr>
                <a:graphicFrameLocks noGrp="1"/>
              </p:cNvGraphicFramePr>
              <p:nvPr>
                <p:extLst>
                  <p:ext uri="{D42A27DB-BD31-4B8C-83A1-F6EECF244321}">
                    <p14:modId xmlns:p14="http://schemas.microsoft.com/office/powerpoint/2010/main" val="2247184429"/>
                  </p:ext>
                </p:extLst>
              </p:nvPr>
            </p:nvGraphicFramePr>
            <p:xfrm>
              <a:off x="25757452" y="6860807"/>
              <a:ext cx="8351572" cy="9997440"/>
            </p:xfrm>
            <a:graphic>
              <a:graphicData uri="http://schemas.openxmlformats.org/drawingml/2006/table">
                <a:tbl>
                  <a:tblPr firstRow="1" firstCol="1" bandRow="1">
                    <a:tableStyleId>{9D7B26C5-4107-4FEC-AEDC-1716B250A1EF}</a:tableStyleId>
                  </a:tblPr>
                  <a:tblGrid>
                    <a:gridCol w="4407429">
                      <a:extLst>
                        <a:ext uri="{9D8B030D-6E8A-4147-A177-3AD203B41FA5}">
                          <a16:colId xmlns:a16="http://schemas.microsoft.com/office/drawing/2014/main" val="691170540"/>
                        </a:ext>
                      </a:extLst>
                    </a:gridCol>
                    <a:gridCol w="1524000">
                      <a:extLst>
                        <a:ext uri="{9D8B030D-6E8A-4147-A177-3AD203B41FA5}">
                          <a16:colId xmlns:a16="http://schemas.microsoft.com/office/drawing/2014/main" val="3122316069"/>
                        </a:ext>
                      </a:extLst>
                    </a:gridCol>
                    <a:gridCol w="1524000">
                      <a:extLst>
                        <a:ext uri="{9D8B030D-6E8A-4147-A177-3AD203B41FA5}">
                          <a16:colId xmlns:a16="http://schemas.microsoft.com/office/drawing/2014/main" val="3661982583"/>
                        </a:ext>
                      </a:extLst>
                    </a:gridCol>
                    <a:gridCol w="896143">
                      <a:extLst>
                        <a:ext uri="{9D8B030D-6E8A-4147-A177-3AD203B41FA5}">
                          <a16:colId xmlns:a16="http://schemas.microsoft.com/office/drawing/2014/main" val="1503874295"/>
                        </a:ext>
                      </a:extLst>
                    </a:gridCol>
                  </a:tblGrid>
                  <a:tr h="487680">
                    <a:tc>
                      <a:txBody>
                        <a:bodyPr/>
                        <a:lstStyle/>
                        <a:p>
                          <a:pPr marL="0" marR="0" algn="l">
                            <a:spcBef>
                              <a:spcPts val="0"/>
                            </a:spcBef>
                            <a:spcAft>
                              <a:spcPts val="0"/>
                            </a:spcAft>
                          </a:pPr>
                          <a:r>
                            <a:rPr lang="en-US" sz="1600" dirty="0">
                              <a:effectLst/>
                              <a:latin typeface="Arial" panose="020B0604020202020204" pitchFamily="34" charset="0"/>
                              <a:cs typeface="Arial" panose="020B0604020202020204" pitchFamily="34" charset="0"/>
                            </a:rPr>
                            <a:t>Characteristic</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CLWH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(N=463)</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CONTROLS (N=122)</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P</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0332830"/>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(years), Range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8.0 – 14.0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7.5 – 14.2</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NA</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797979337"/>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(years),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10.9 ± 1.3</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10.8 ± 1.8</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0.57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64604076"/>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(years), Median (IQR)</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11.1 (9.8, 11.9)</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10.5 (9.3, 12.5)</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0.53</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67709243"/>
                      </a:ext>
                    </a:extLst>
                  </a:tr>
                  <a:tr h="73152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Sex,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Male</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Female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213 (46.0)</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250 (54.0)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73 (59.8)</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49 (40.2)</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0.008</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991711932"/>
                      </a:ext>
                    </a:extLst>
                  </a:tr>
                  <a:tr h="73152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Child attends school,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Yes</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No</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461 (99.6)</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 (0.4)</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121 (99.2)</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 (0.8)</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0.50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70870307"/>
                      </a:ext>
                    </a:extLst>
                  </a:tr>
                  <a:tr h="73152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Caregiver Education,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Grade 0-9</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Grade &gt;= 10</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88 (19.0)</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375 (81.0)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10 (8.2)</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112 (91.8)</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0.004</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11626422"/>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Caregiver is biological mother, N (%)</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392 (84.7)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118 (96.7)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&lt;0.001</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995956441"/>
                      </a:ext>
                    </a:extLst>
                  </a:tr>
                  <a:tr h="48768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Children’s physical anthropometry characteristics</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82424016"/>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Height-for-age Z-score, Mean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-1.05 (0.98)</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-0.46 (0.95)</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&lt;0.001</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251607367"/>
                      </a:ext>
                    </a:extLst>
                  </a:tr>
                  <a:tr h="243840">
                    <a:tc>
                      <a:txBody>
                        <a:bodyPr/>
                        <a:lstStyle/>
                        <a:p>
                          <a:pPr marL="0" marR="0" algn="l">
                            <a:spcBef>
                              <a:spcPts val="0"/>
                            </a:spcBef>
                            <a:spcAft>
                              <a:spcPts val="0"/>
                            </a:spcAft>
                          </a:pPr>
                          <a:r>
                            <a:rPr lang="en-US" sz="1600" b="0">
                              <a:effectLst/>
                              <a:latin typeface="Arial" panose="020B0604020202020204" pitchFamily="34" charset="0"/>
                              <a:cs typeface="Arial" panose="020B0604020202020204" pitchFamily="34" charset="0"/>
                            </a:rPr>
                            <a:t>Stunted, N (%)</a:t>
                          </a:r>
                          <a:endParaRPr lang="en-US" sz="1600" b="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68 (14.8)</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7 (5.7)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0.006</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294841452"/>
                      </a:ext>
                    </a:extLst>
                  </a:tr>
                  <a:tr h="243840">
                    <a:tc>
                      <a:txBody>
                        <a:bodyPr/>
                        <a:lstStyle/>
                        <a:p>
                          <a:endParaRPr lang="en-US"/>
                        </a:p>
                      </a:txBody>
                      <a:tcPr marL="68580" marR="68580" marT="0" marB="0">
                        <a:lnL>
                          <a:noFill/>
                        </a:lnL>
                        <a:lnR>
                          <a:noFill/>
                        </a:lnR>
                        <a:lnT>
                          <a:noFill/>
                        </a:lnT>
                        <a:lnB>
                          <a:noFill/>
                        </a:lnB>
                        <a:lnTlToBr w="12700" cmpd="sng">
                          <a:noFill/>
                          <a:prstDash val="solid"/>
                        </a:lnTlToBr>
                        <a:lnBlToTr w="12700" cmpd="sng">
                          <a:noFill/>
                          <a:prstDash val="solid"/>
                        </a:lnBlToTr>
                        <a:blipFill>
                          <a:blip r:embed="rId12"/>
                          <a:stretch>
                            <a:fillRect t="-1925000" r="-89365" b="-2152500"/>
                          </a:stretch>
                        </a:blipFill>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16.7 (2.4)</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17.5 (3.4)</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0.01</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13440082"/>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BMI-for-age Z-score, Mean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-0.38 (1.00)</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-0.07 (1.28)</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0.02</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066753080"/>
                      </a:ext>
                    </a:extLst>
                  </a:tr>
                  <a:tr h="73152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Tanner stage,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Stage I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Stage II - V</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239 (51.6)</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224 (48.4)</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62 (50.8)</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60 (49.2)</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0.92</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946917436"/>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HIV characteristics</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877131505"/>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Time since ART initiation (years),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10.3 ± 1.3</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23368"/>
                      </a:ext>
                    </a:extLst>
                  </a:tr>
                  <a:tr h="97536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Current HIV RNA viral load (copies/ml),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&lt;40</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41 - 1000</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&gt;1000</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416 (90.2)</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21 (4.6)</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24 (5.2)</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885625797"/>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Current CD4 count (cells/mm</a:t>
                          </a:r>
                          <a:r>
                            <a:rPr lang="en-US" sz="1600" b="0" baseline="30000" dirty="0">
                              <a:effectLst/>
                              <a:latin typeface="Arial" panose="020B0604020202020204" pitchFamily="34" charset="0"/>
                              <a:cs typeface="Arial" panose="020B0604020202020204" pitchFamily="34" charset="0"/>
                            </a:rPr>
                            <a:t>3</a:t>
                          </a:r>
                          <a:r>
                            <a:rPr lang="en-US" sz="1600" b="0" dirty="0">
                              <a:effectLst/>
                              <a:latin typeface="Arial" panose="020B0604020202020204" pitchFamily="34" charset="0"/>
                              <a:cs typeface="Arial" panose="020B0604020202020204" pitchFamily="34" charset="0"/>
                            </a:rPr>
                            <a:t>),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931 ± 308</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253688365"/>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Current CD4 percentage (%),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36.2 ± 6.6</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7197009"/>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at ART initiation (months), Mean ± SD</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6.6 ± 5.9</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176664517"/>
                      </a:ext>
                    </a:extLst>
                  </a:tr>
                  <a:tr h="24384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at ART initiation (months), Range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0.8 – 32.4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014802663"/>
                      </a:ext>
                    </a:extLst>
                  </a:tr>
                  <a:tr h="73152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Age at ART initiation (months),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 6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&gt; 6 </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293 (63.3)</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170 (36.7)</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108006854"/>
                      </a:ext>
                    </a:extLst>
                  </a:tr>
                  <a:tr h="975360">
                    <a:tc>
                      <a:txBody>
                        <a:bodyPr/>
                        <a:lstStyle/>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ART-regimen, N (%)</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LPVR-based</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EFV-based</a:t>
                          </a:r>
                        </a:p>
                        <a:p>
                          <a:pPr marL="0" marR="0" algn="l">
                            <a:spcBef>
                              <a:spcPts val="0"/>
                            </a:spcBef>
                            <a:spcAft>
                              <a:spcPts val="0"/>
                            </a:spcAft>
                          </a:pPr>
                          <a:r>
                            <a:rPr lang="en-US" sz="1600" b="0" dirty="0">
                              <a:effectLst/>
                              <a:latin typeface="Arial" panose="020B0604020202020204" pitchFamily="34" charset="0"/>
                              <a:cs typeface="Arial" panose="020B0604020202020204" pitchFamily="34" charset="0"/>
                            </a:rPr>
                            <a:t>  Other</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282 (60.9)</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169 (36.5)</a:t>
                          </a:r>
                        </a:p>
                        <a:p>
                          <a:pPr marL="0" marR="0" algn="ctr">
                            <a:spcBef>
                              <a:spcPts val="0"/>
                            </a:spcBef>
                            <a:spcAft>
                              <a:spcPts val="0"/>
                            </a:spcAft>
                          </a:pPr>
                          <a:r>
                            <a:rPr lang="en-US" sz="1600">
                              <a:effectLst/>
                              <a:latin typeface="Arial" panose="020B0604020202020204" pitchFamily="34" charset="0"/>
                              <a:cs typeface="Arial" panose="020B0604020202020204" pitchFamily="34" charset="0"/>
                            </a:rPr>
                            <a:t>12 (2.6)</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a:noFill/>
                        </a:lnL>
                        <a:lnR>
                          <a:noFill/>
                        </a:lnR>
                        <a:lnT>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41925967"/>
                      </a:ext>
                    </a:extLst>
                  </a:tr>
                </a:tbl>
              </a:graphicData>
            </a:graphic>
          </p:graphicFrame>
        </mc:Fallback>
      </mc:AlternateContent>
      <p:graphicFrame>
        <p:nvGraphicFramePr>
          <p:cNvPr id="6" name="Table 5">
            <a:extLst>
              <a:ext uri="{FF2B5EF4-FFF2-40B4-BE49-F238E27FC236}">
                <a16:creationId xmlns:a16="http://schemas.microsoft.com/office/drawing/2014/main" id="{2D345C74-5F29-4703-B9B4-12DD5CB85DAF}"/>
              </a:ext>
            </a:extLst>
          </p:cNvPr>
          <p:cNvGraphicFramePr>
            <a:graphicFrameLocks noGrp="1"/>
          </p:cNvGraphicFramePr>
          <p:nvPr>
            <p:extLst>
              <p:ext uri="{D42A27DB-BD31-4B8C-83A1-F6EECF244321}">
                <p14:modId xmlns:p14="http://schemas.microsoft.com/office/powerpoint/2010/main" val="3439751519"/>
              </p:ext>
            </p:extLst>
          </p:nvPr>
        </p:nvGraphicFramePr>
        <p:xfrm>
          <a:off x="26512745" y="23221067"/>
          <a:ext cx="7612157" cy="5218761"/>
        </p:xfrm>
        <a:graphic>
          <a:graphicData uri="http://schemas.openxmlformats.org/drawingml/2006/table">
            <a:tbl>
              <a:tblPr firstRow="1" firstCol="1" bandRow="1">
                <a:tableStyleId>{9D7B26C5-4107-4FEC-AEDC-1716B250A1EF}</a:tableStyleId>
              </a:tblPr>
              <a:tblGrid>
                <a:gridCol w="3880736">
                  <a:extLst>
                    <a:ext uri="{9D8B030D-6E8A-4147-A177-3AD203B41FA5}">
                      <a16:colId xmlns:a16="http://schemas.microsoft.com/office/drawing/2014/main" val="3235614873"/>
                    </a:ext>
                  </a:extLst>
                </a:gridCol>
                <a:gridCol w="1981200">
                  <a:extLst>
                    <a:ext uri="{9D8B030D-6E8A-4147-A177-3AD203B41FA5}">
                      <a16:colId xmlns:a16="http://schemas.microsoft.com/office/drawing/2014/main" val="4034492860"/>
                    </a:ext>
                  </a:extLst>
                </a:gridCol>
                <a:gridCol w="1750221">
                  <a:extLst>
                    <a:ext uri="{9D8B030D-6E8A-4147-A177-3AD203B41FA5}">
                      <a16:colId xmlns:a16="http://schemas.microsoft.com/office/drawing/2014/main" val="1167394134"/>
                    </a:ext>
                  </a:extLst>
                </a:gridCol>
              </a:tblGrid>
              <a:tr h="833894">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Scale</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Unadjusted mean difference and 95% CI</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Adjusted* mean difference and 95% CI</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26234419"/>
                  </a:ext>
                </a:extLst>
              </a:tr>
              <a:tr h="319959">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SDQ</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a:effectLst/>
                          <a:latin typeface="Arial" panose="020B0604020202020204" pitchFamily="34" charset="0"/>
                          <a:cs typeface="Arial" panose="020B0604020202020204" pitchFamily="34" charset="0"/>
                        </a:rPr>
                        <a:t> </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4416497"/>
                  </a:ext>
                </a:extLst>
              </a:tr>
              <a:tr h="319959">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Total difficulties score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2.7 (1.6, 3.7)</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a:effectLst/>
                          <a:latin typeface="Arial" panose="020B0604020202020204" pitchFamily="34" charset="0"/>
                          <a:cs typeface="Arial" panose="020B0604020202020204" pitchFamily="34" charset="0"/>
                        </a:rPr>
                        <a:t>1.1 (0, 2.3)</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55198419"/>
                  </a:ext>
                </a:extLst>
              </a:tr>
              <a:tr h="319959">
                <a:tc>
                  <a:txBody>
                    <a:bodyPr/>
                    <a:lstStyle/>
                    <a:p>
                      <a:pPr marL="0" marR="0">
                        <a:lnSpc>
                          <a:spcPct val="107000"/>
                        </a:lnSpc>
                        <a:spcBef>
                          <a:spcPts val="0"/>
                        </a:spcBef>
                        <a:spcAft>
                          <a:spcPts val="0"/>
                        </a:spcAft>
                      </a:pPr>
                      <a:r>
                        <a:rPr lang="en-US" sz="1600" b="0">
                          <a:effectLst/>
                          <a:latin typeface="Arial" panose="020B0604020202020204" pitchFamily="34" charset="0"/>
                          <a:cs typeface="Arial" panose="020B0604020202020204" pitchFamily="34" charset="0"/>
                        </a:rPr>
                        <a:t>    Emotional symptoms</a:t>
                      </a:r>
                      <a:endParaRPr lang="en-US" sz="1600" b="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1.1 (0.7, 1.5)</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a:effectLst/>
                          <a:latin typeface="Arial" panose="020B0604020202020204" pitchFamily="34" charset="0"/>
                          <a:cs typeface="Arial" panose="020B0604020202020204" pitchFamily="34" charset="0"/>
                        </a:rPr>
                        <a:t>-0.1 (-0.3, 0.3)</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5381478"/>
                  </a:ext>
                </a:extLst>
              </a:tr>
              <a:tr h="319959">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    Conduct problems</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0.3 (-0.1, 0.7)</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a:effectLst/>
                          <a:latin typeface="Arial" panose="020B0604020202020204" pitchFamily="34" charset="0"/>
                          <a:cs typeface="Arial" panose="020B0604020202020204" pitchFamily="34" charset="0"/>
                        </a:rPr>
                        <a:t>0.3 (-0.1, 0.8)</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10040236"/>
                  </a:ext>
                </a:extLst>
              </a:tr>
              <a:tr h="319959">
                <a:tc>
                  <a:txBody>
                    <a:bodyPr/>
                    <a:lstStyle/>
                    <a:p>
                      <a:pPr marL="0" marR="0">
                        <a:lnSpc>
                          <a:spcPct val="107000"/>
                        </a:lnSpc>
                        <a:spcBef>
                          <a:spcPts val="0"/>
                        </a:spcBef>
                        <a:spcAft>
                          <a:spcPts val="0"/>
                        </a:spcAft>
                      </a:pPr>
                      <a:r>
                        <a:rPr lang="en-US" sz="1600" b="0">
                          <a:effectLst/>
                          <a:latin typeface="Arial" panose="020B0604020202020204" pitchFamily="34" charset="0"/>
                          <a:cs typeface="Arial" panose="020B0604020202020204" pitchFamily="34" charset="0"/>
                        </a:rPr>
                        <a:t>    Hyperactivity/Inattention</a:t>
                      </a:r>
                      <a:endParaRPr lang="en-US" sz="1600" b="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1.3 (0.9, 1.8)</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a:effectLst/>
                          <a:latin typeface="Arial" panose="020B0604020202020204" pitchFamily="34" charset="0"/>
                          <a:cs typeface="Arial" panose="020B0604020202020204" pitchFamily="34" charset="0"/>
                        </a:rPr>
                        <a:t>0.8 (0.3, 1.3)</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25207404"/>
                  </a:ext>
                </a:extLst>
              </a:tr>
              <a:tr h="319959">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    Peer relationship problems</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-0.1 (-0.4, 0.2)</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a:effectLst/>
                          <a:latin typeface="Arial" panose="020B0604020202020204" pitchFamily="34" charset="0"/>
                          <a:cs typeface="Arial" panose="020B0604020202020204" pitchFamily="34" charset="0"/>
                        </a:rPr>
                        <a:t>0.1 (-0.2, 0.4)</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90609293"/>
                  </a:ext>
                </a:extLst>
              </a:tr>
              <a:tr h="319959">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Strength: Pro-social behavior</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0.1 (-0.3, 0.4)</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-0.1 (-0.5, 0.3)</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02741336"/>
                  </a:ext>
                </a:extLst>
              </a:tr>
              <a:tr h="319959">
                <a:tc>
                  <a:txBody>
                    <a:bodyPr/>
                    <a:lstStyle/>
                    <a:p>
                      <a:pPr marL="0" marR="0">
                        <a:lnSpc>
                          <a:spcPct val="107000"/>
                        </a:lnSpc>
                        <a:spcBef>
                          <a:spcPts val="0"/>
                        </a:spcBef>
                        <a:spcAft>
                          <a:spcPts val="0"/>
                        </a:spcAft>
                      </a:pPr>
                      <a:r>
                        <a:rPr lang="en-US" sz="1600" dirty="0" err="1">
                          <a:effectLst/>
                          <a:latin typeface="Arial" panose="020B0604020202020204" pitchFamily="34" charset="0"/>
                          <a:cs typeface="Arial" panose="020B0604020202020204" pitchFamily="34" charset="0"/>
                        </a:rPr>
                        <a:t>PedsQL</a:t>
                      </a:r>
                      <a:r>
                        <a:rPr lang="en-US" sz="1600" dirty="0">
                          <a:effectLst/>
                          <a:latin typeface="Arial" panose="020B0604020202020204" pitchFamily="34" charset="0"/>
                          <a:cs typeface="Arial" panose="020B0604020202020204" pitchFamily="34" charset="0"/>
                        </a:rPr>
                        <a:t>™</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120910453"/>
                  </a:ext>
                </a:extLst>
              </a:tr>
              <a:tr h="319959">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Total scale score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-8.5 (-10.2, -6.7)</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-4.6 (-6.4, -2.7)</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727757658"/>
                  </a:ext>
                </a:extLst>
              </a:tr>
              <a:tr h="285164">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    Physical health summary score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-5.5 (-7.6, -3.4) </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-1.3 (-3.6, 0.9)</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698819244"/>
                  </a:ext>
                </a:extLst>
              </a:tr>
              <a:tr h="260195">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    Psychosocial health summary score</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-9.4 (-11.4, -7.5)</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-5.6 (-7.6, -3.5)</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13272371"/>
                  </a:ext>
                </a:extLst>
              </a:tr>
              <a:tr h="319959">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        Emotional functioning</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-9.9 (-12.6, -7.2)</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-0.7 (-3.1, 1.7)</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55593721"/>
                  </a:ext>
                </a:extLst>
              </a:tr>
              <a:tr h="319959">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        Social functioning</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-9.3 (-11.6, -6.9)</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-6.9 (-9.5, -4.4)</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67899760"/>
                  </a:ext>
                </a:extLst>
              </a:tr>
              <a:tr h="319959">
                <a:tc>
                  <a:txBody>
                    <a:bodyPr/>
                    <a:lstStyle/>
                    <a:p>
                      <a:pPr marL="0" marR="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        School functioning</a:t>
                      </a:r>
                      <a:endParaRPr lang="en-US" sz="16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w="12700" cmpd="sng">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a:effectLst/>
                          <a:latin typeface="Arial" panose="020B0604020202020204" pitchFamily="34" charset="0"/>
                          <a:cs typeface="Arial" panose="020B0604020202020204" pitchFamily="34" charset="0"/>
                        </a:rPr>
                        <a:t>-9.1 (-12.0, -6.2)</a:t>
                      </a:r>
                      <a:endParaRPr lang="en-US" sz="1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w="12700" cmpd="sng">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-9.3 (-12.5, -6.1)</a:t>
                      </a:r>
                      <a:endParaRPr lang="en-US" sz="1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42335789"/>
                  </a:ext>
                </a:extLst>
              </a:tr>
            </a:tbl>
          </a:graphicData>
        </a:graphic>
      </p:graphicFrame>
      <p:sp>
        <p:nvSpPr>
          <p:cNvPr id="75" name="Text Box 7433">
            <a:extLst>
              <a:ext uri="{FF2B5EF4-FFF2-40B4-BE49-F238E27FC236}">
                <a16:creationId xmlns:a16="http://schemas.microsoft.com/office/drawing/2014/main" id="{7A15906C-5AFB-4DFA-B5DF-0DD1399E0015}"/>
              </a:ext>
            </a:extLst>
          </p:cNvPr>
          <p:cNvSpPr txBox="1">
            <a:spLocks noChangeArrowheads="1"/>
          </p:cNvSpPr>
          <p:nvPr/>
        </p:nvSpPr>
        <p:spPr bwMode="auto">
          <a:xfrm>
            <a:off x="26512745" y="21341400"/>
            <a:ext cx="7596279" cy="1631216"/>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dirty="0">
                <a:solidFill>
                  <a:schemeClr val="bg1"/>
                </a:solidFill>
                <a:latin typeface="Arial" pitchFamily="34" charset="0"/>
                <a:cs typeface="Arial" panose="020B0604020202020204" pitchFamily="34" charset="0"/>
              </a:rPr>
              <a:t>Table 2: Adjusted mean difference and 95% confidence interval (CI) from multivariable models of Strengths and Difficulties Questionnaire (SDQ) and Pediatric Quality of Life Inventory (</a:t>
            </a:r>
            <a:r>
              <a:rPr lang="en-US" altLang="en-US" sz="2000" b="1" dirty="0" err="1">
                <a:solidFill>
                  <a:schemeClr val="bg1"/>
                </a:solidFill>
                <a:latin typeface="Arial" pitchFamily="34" charset="0"/>
                <a:cs typeface="Arial" panose="020B0604020202020204" pitchFamily="34" charset="0"/>
              </a:rPr>
              <a:t>PedsQL</a:t>
            </a:r>
            <a:r>
              <a:rPr lang="en-US" altLang="en-US" sz="2000" b="1" dirty="0">
                <a:solidFill>
                  <a:schemeClr val="bg1"/>
                </a:solidFill>
                <a:latin typeface="Arial" pitchFamily="34" charset="0"/>
                <a:cs typeface="Arial" panose="020B0604020202020204" pitchFamily="34" charset="0"/>
              </a:rPr>
              <a:t>™) scores for CLWH (N=463) compared to control children (N=122) </a:t>
            </a:r>
          </a:p>
        </p:txBody>
      </p:sp>
      <p:sp>
        <p:nvSpPr>
          <p:cNvPr id="7" name="Rectangle 6">
            <a:extLst>
              <a:ext uri="{FF2B5EF4-FFF2-40B4-BE49-F238E27FC236}">
                <a16:creationId xmlns:a16="http://schemas.microsoft.com/office/drawing/2014/main" id="{DD38BFCA-3C6E-4A3C-9B6B-3284DCA54901}"/>
              </a:ext>
            </a:extLst>
          </p:cNvPr>
          <p:cNvSpPr/>
          <p:nvPr/>
        </p:nvSpPr>
        <p:spPr>
          <a:xfrm>
            <a:off x="25766206" y="17514774"/>
            <a:ext cx="8361627" cy="3170099"/>
          </a:xfrm>
          <a:prstGeom prst="rect">
            <a:avLst/>
          </a:prstGeom>
        </p:spPr>
        <p:txBody>
          <a:bodyPr wrap="square">
            <a:spAutoFit/>
          </a:bodyPr>
          <a:lstStyle/>
          <a:p>
            <a:pPr>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Additional Analyses: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In CLWH, we evaluated the association between age at ART initiation (≤6 months, &gt;6 months) and the SDQ and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scores, adjusted for sex, age, and site. Scores on the SDQ and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did not differ between CLWH starting ART ≤6 months and CLWH starting &gt;6 months. </a:t>
            </a:r>
          </a:p>
          <a:p>
            <a:pPr marL="800100" lvl="1" indent="-342900">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In an analysis of CLWH limited to the ESRU site, we evaluated the association between ART regimen and the SDQ scales scores and </a:t>
            </a:r>
            <a:r>
              <a:rPr lang="en-US" altLang="en-US" sz="2000" dirty="0" err="1">
                <a:latin typeface="Arial" panose="020B0604020202020204" pitchFamily="34" charset="0"/>
                <a:cs typeface="Arial" panose="020B0604020202020204" pitchFamily="34" charset="0"/>
              </a:rPr>
              <a:t>PedsQL</a:t>
            </a:r>
            <a:r>
              <a:rPr lang="en-US" altLang="en-US" sz="2000" dirty="0">
                <a:latin typeface="Arial" panose="020B0604020202020204" pitchFamily="34" charset="0"/>
                <a:cs typeface="Arial" panose="020B0604020202020204" pitchFamily="34" charset="0"/>
              </a:rPr>
              <a:t>™. No significant differences were observed between those on LPV/r and those on efavirenz. </a:t>
            </a:r>
          </a:p>
        </p:txBody>
      </p:sp>
      <p:sp>
        <p:nvSpPr>
          <p:cNvPr id="8" name="Rectangle 7">
            <a:extLst>
              <a:ext uri="{FF2B5EF4-FFF2-40B4-BE49-F238E27FC236}">
                <a16:creationId xmlns:a16="http://schemas.microsoft.com/office/drawing/2014/main" id="{3B0C7532-F58D-462F-83DC-6CB8897C2629}"/>
              </a:ext>
            </a:extLst>
          </p:cNvPr>
          <p:cNvSpPr/>
          <p:nvPr/>
        </p:nvSpPr>
        <p:spPr>
          <a:xfrm>
            <a:off x="26767584" y="28842719"/>
            <a:ext cx="7086600" cy="738664"/>
          </a:xfrm>
          <a:prstGeom prst="rect">
            <a:avLst/>
          </a:prstGeom>
        </p:spPr>
        <p:txBody>
          <a:bodyPr wrap="square">
            <a:spAutoFit/>
          </a:bodyPr>
          <a:lstStyle/>
          <a:p>
            <a:pPr marL="0" marR="0">
              <a:spcBef>
                <a:spcPts val="0"/>
              </a:spcBef>
              <a:spcAft>
                <a:spcPts val="0"/>
              </a:spcAft>
            </a:pPr>
            <a:r>
              <a:rPr lang="en-US" sz="1400" i="1" dirty="0">
                <a:latin typeface="Arial" panose="020B0604020202020204" pitchFamily="34" charset="0"/>
                <a:ea typeface="SimSun" panose="02010600030101010101" pitchFamily="2" charset="-122"/>
                <a:cs typeface="Arial" panose="020B0604020202020204" pitchFamily="34" charset="0"/>
              </a:rPr>
              <a:t>*SDQ adjusted for age, sex, study site, and caregiver education and caregiver age</a:t>
            </a:r>
            <a:endParaRPr lang="en-US" sz="1400" dirty="0">
              <a:effectLst/>
              <a:latin typeface="Arial" panose="020B0604020202020204" pitchFamily="34" charset="0"/>
              <a:ea typeface="SimSun" panose="02010600030101010101" pitchFamily="2" charset="-122"/>
              <a:cs typeface="Arial" panose="020B0604020202020204" pitchFamily="34" charset="0"/>
            </a:endParaRPr>
          </a:p>
          <a:p>
            <a:pPr marL="0" marR="0">
              <a:spcBef>
                <a:spcPts val="0"/>
              </a:spcBef>
              <a:spcAft>
                <a:spcPts val="0"/>
              </a:spcAft>
            </a:pPr>
            <a:r>
              <a:rPr lang="en-US" sz="1400" i="1" dirty="0">
                <a:latin typeface="Arial" panose="020B0604020202020204" pitchFamily="34" charset="0"/>
                <a:ea typeface="SimSun" panose="02010600030101010101" pitchFamily="2" charset="-122"/>
                <a:cs typeface="Arial" panose="020B0604020202020204" pitchFamily="34" charset="0"/>
              </a:rPr>
              <a:t>*</a:t>
            </a:r>
            <a:r>
              <a:rPr lang="en-US" sz="1400" i="1" dirty="0" err="1">
                <a:latin typeface="Arial" panose="020B0604020202020204" pitchFamily="34" charset="0"/>
                <a:ea typeface="SimSun" panose="02010600030101010101" pitchFamily="2" charset="-122"/>
                <a:cs typeface="Arial" panose="020B0604020202020204" pitchFamily="34" charset="0"/>
              </a:rPr>
              <a:t>PedsQL</a:t>
            </a:r>
            <a:r>
              <a:rPr lang="en-US" sz="1400" i="1" dirty="0">
                <a:latin typeface="Arial" panose="020B0604020202020204" pitchFamily="34" charset="0"/>
                <a:ea typeface="SimSun" panose="02010600030101010101" pitchFamily="2" charset="-122"/>
                <a:cs typeface="Arial" panose="020B0604020202020204" pitchFamily="34" charset="0"/>
              </a:rPr>
              <a:t> adjusted for age, sex, study site, and caregiver education, caregiver age and primary caregiver</a:t>
            </a:r>
            <a:endParaRPr lang="en-US" sz="1400" dirty="0">
              <a:effectLst/>
              <a:latin typeface="Arial" panose="020B0604020202020204" pitchFamily="34" charset="0"/>
              <a:ea typeface="SimSun" panose="02010600030101010101" pitchFamily="2" charset="-122"/>
              <a:cs typeface="Arial" panose="020B0604020202020204" pitchFamily="34" charset="0"/>
            </a:endParaRPr>
          </a:p>
        </p:txBody>
      </p:sp>
      <p:sp>
        <p:nvSpPr>
          <p:cNvPr id="78" name="Text Box 6312">
            <a:extLst>
              <a:ext uri="{FF2B5EF4-FFF2-40B4-BE49-F238E27FC236}">
                <a16:creationId xmlns:a16="http://schemas.microsoft.com/office/drawing/2014/main" id="{1402ACE8-3029-4CCC-99AD-7475A29FABDB}"/>
              </a:ext>
            </a:extLst>
          </p:cNvPr>
          <p:cNvSpPr txBox="1">
            <a:spLocks noChangeArrowheads="1"/>
          </p:cNvSpPr>
          <p:nvPr/>
        </p:nvSpPr>
        <p:spPr bwMode="auto">
          <a:xfrm>
            <a:off x="34636075" y="16086394"/>
            <a:ext cx="7535863" cy="523220"/>
          </a:xfrm>
          <a:prstGeom prst="rect">
            <a:avLst/>
          </a:prstGeom>
          <a:solidFill>
            <a:srgbClr val="002060"/>
          </a:solidFill>
          <a:ln>
            <a:noFill/>
          </a:ln>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sz="2800" b="1" dirty="0">
                <a:solidFill>
                  <a:schemeClr val="bg1"/>
                </a:solidFill>
                <a:latin typeface="Arial" panose="020B0604020202020204" pitchFamily="34" charset="0"/>
                <a:cs typeface="Arial" panose="020B0604020202020204" pitchFamily="34" charset="0"/>
              </a:rPr>
              <a:t>CONCLUSIONS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5130</TotalTime>
  <Words>3413</Words>
  <Application>Microsoft Office PowerPoint</Application>
  <PresentationFormat>Custom</PresentationFormat>
  <Paragraphs>294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SimSun</vt:lpstr>
      <vt:lpstr>Arial</vt:lpstr>
      <vt:lpstr>Cambria Math</vt:lpstr>
      <vt:lpstr>Century Gothic</vt:lpstr>
      <vt:lpstr>Times New Roman</vt:lpstr>
      <vt:lpstr>Wingdings</vt:lpstr>
      <vt:lpstr>Default Design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PROSPECTIVE, MULTICENTER, RANDOMIZED TRIAL COMPARING THE EFFICACY AND SAFETY OF FENOFIBRATE (F) VERSUS PRAVASTATIN (P) IN HIV-INFECTED SUBJECTS WITH LIPID ABNORMALITIES: FINAL RESULTS OF ACTG 5087  J.A.  Aberg, R.A. Zackin, S. R. Evans, Y. Yang, B.L. Alston, K. Henry, M. Glesby, S.W.  Brobst, S.I. Owens and C.J.  Fichtenbaum: FOR THE ACTG 5087 TEAM</dc:title>
  <dc:creator>zackin</dc:creator>
  <cp:lastModifiedBy>Stephanie Shiau</cp:lastModifiedBy>
  <cp:revision>179</cp:revision>
  <cp:lastPrinted>2005-02-04T05:21:33Z</cp:lastPrinted>
  <dcterms:created xsi:type="dcterms:W3CDTF">2003-12-28T20:26:19Z</dcterms:created>
  <dcterms:modified xsi:type="dcterms:W3CDTF">2020-06-24T22:27:01Z</dcterms:modified>
</cp:coreProperties>
</file>